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3.svg" ContentType="image/svg+xml"/>
  <Override PartName="/ppt/media/image5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60" r:id="rId6"/>
    <p:sldId id="261" r:id="rId7"/>
    <p:sldId id="263" r:id="rId8"/>
    <p:sldId id="265" r:id="rId9"/>
    <p:sldId id="266" r:id="rId11"/>
    <p:sldId id="277" r:id="rId12"/>
    <p:sldId id="276" r:id="rId13"/>
    <p:sldId id="267" r:id="rId14"/>
    <p:sldId id="269" r:id="rId15"/>
    <p:sldId id="275" r:id="rId16"/>
  </p:sldIdLst>
  <p:sldSz cx="18288000" cy="10287000"/>
  <p:notesSz cx="6858000" cy="9144000"/>
  <p:embeddedFontLst>
    <p:embeddedFont>
      <p:font typeface="黑体" panose="02010609060101010101" pitchFamily="49" charset="-122"/>
      <p:regular r:id="rId20"/>
    </p:embeddedFont>
    <p:embeddedFont>
      <p:font typeface="Microsoft YaHei UI" panose="020B0503020204020204" charset="-122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3" userDrawn="1">
          <p15:clr>
            <a:srgbClr val="A4A3A4"/>
          </p15:clr>
        </p15:guide>
        <p15:guide id="2" pos="28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49" d="100"/>
          <a:sy n="49" d="100"/>
        </p:scale>
        <p:origin x="666" y="45"/>
      </p:cViewPr>
      <p:guideLst>
        <p:guide orient="horz" pos="2163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image" Target="../media/image12.png"/><Relationship Id="rId3" Type="http://schemas.openxmlformats.org/officeDocument/2006/relationships/image" Target="../media/image11.jpeg"/><Relationship Id="rId2" Type="http://schemas.openxmlformats.org/officeDocument/2006/relationships/tags" Target="../tags/tag19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image" Target="../media/image14.jpeg"/><Relationship Id="rId11" Type="http://schemas.openxmlformats.org/officeDocument/2006/relationships/tags" Target="../tags/tag25.xml"/><Relationship Id="rId10" Type="http://schemas.openxmlformats.org/officeDocument/2006/relationships/image" Target="../media/image13.jpe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65364" cy="1049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5363" cy="1049267"/>
            </a:xfrm>
            <a:custGeom>
              <a:avLst/>
              <a:gdLst/>
              <a:ahLst/>
              <a:cxnLst/>
              <a:rect l="l" t="t" r="r" b="b"/>
              <a:pathLst>
                <a:path w="1865363" h="1049267">
                  <a:moveTo>
                    <a:pt x="0" y="0"/>
                  </a:moveTo>
                  <a:lnTo>
                    <a:pt x="1865363" y="0"/>
                  </a:lnTo>
                  <a:lnTo>
                    <a:pt x="1865363" y="1049267"/>
                  </a:lnTo>
                  <a:lnTo>
                    <a:pt x="0" y="1049267"/>
                  </a:lnTo>
                  <a:close/>
                </a:path>
              </a:pathLst>
            </a:custGeom>
            <a:blipFill>
              <a:blip r:embed="rId1">
                <a:alphaModFix amt="72000"/>
              </a:blip>
              <a:stretch>
                <a:fillRect t="-1940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313092" y="3116233"/>
            <a:ext cx="11824717" cy="4027778"/>
            <a:chOff x="0" y="0"/>
            <a:chExt cx="3114329" cy="10608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4329" cy="1060814"/>
            </a:xfrm>
            <a:custGeom>
              <a:avLst/>
              <a:gdLst/>
              <a:ahLst/>
              <a:cxnLst/>
              <a:rect l="l" t="t" r="r" b="b"/>
              <a:pathLst>
                <a:path w="3114329" h="1060814">
                  <a:moveTo>
                    <a:pt x="0" y="0"/>
                  </a:moveTo>
                  <a:lnTo>
                    <a:pt x="3114329" y="0"/>
                  </a:lnTo>
                  <a:lnTo>
                    <a:pt x="3114329" y="1060814"/>
                  </a:lnTo>
                  <a:lnTo>
                    <a:pt x="0" y="1060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114329" cy="1098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707929" y="490776"/>
            <a:ext cx="2898179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0"/>
              </a:lnSpc>
            </a:pPr>
            <a:r>
              <a:rPr lang="en-US" sz="1700" spc="613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工作汇报通用模板</a:t>
            </a:r>
            <a:endParaRPr lang="en-US" sz="1700" spc="613">
              <a:solidFill>
                <a:srgbClr val="1E1E1E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2811221" y="694802"/>
            <a:ext cx="12173382" cy="0"/>
          </a:xfrm>
          <a:prstGeom prst="line">
            <a:avLst/>
          </a:prstGeom>
          <a:ln w="9525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998013" y="9114355"/>
            <a:ext cx="550780" cy="55078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2101012" y="9217354"/>
            <a:ext cx="344782" cy="344782"/>
          </a:xfrm>
          <a:custGeom>
            <a:avLst/>
            <a:gdLst/>
            <a:ahLst/>
            <a:cxnLst/>
            <a:rect l="l" t="t" r="r" b="b"/>
            <a:pathLst>
              <a:path w="344782" h="344782">
                <a:moveTo>
                  <a:pt x="0" y="0"/>
                </a:moveTo>
                <a:lnTo>
                  <a:pt x="344782" y="0"/>
                </a:lnTo>
                <a:lnTo>
                  <a:pt x="344782" y="344782"/>
                </a:lnTo>
                <a:lnTo>
                  <a:pt x="0" y="344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339952" y="9114355"/>
            <a:ext cx="550780" cy="55078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6" name="Freeform 16"/>
          <p:cNvSpPr/>
          <p:nvPr/>
        </p:nvSpPr>
        <p:spPr>
          <a:xfrm>
            <a:off x="1444298" y="9224473"/>
            <a:ext cx="338305" cy="326887"/>
          </a:xfrm>
          <a:custGeom>
            <a:avLst/>
            <a:gdLst/>
            <a:ahLst/>
            <a:cxnLst/>
            <a:rect l="l" t="t" r="r" b="b"/>
            <a:pathLst>
              <a:path w="338305" h="326887">
                <a:moveTo>
                  <a:pt x="0" y="0"/>
                </a:moveTo>
                <a:lnTo>
                  <a:pt x="338305" y="0"/>
                </a:lnTo>
                <a:lnTo>
                  <a:pt x="338305" y="326887"/>
                </a:lnTo>
                <a:lnTo>
                  <a:pt x="0" y="326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681892" y="9114355"/>
            <a:ext cx="550780" cy="55078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0" name="Freeform 20"/>
          <p:cNvSpPr/>
          <p:nvPr/>
        </p:nvSpPr>
        <p:spPr>
          <a:xfrm>
            <a:off x="805364" y="9228130"/>
            <a:ext cx="303836" cy="323230"/>
          </a:xfrm>
          <a:custGeom>
            <a:avLst/>
            <a:gdLst/>
            <a:ahLst/>
            <a:cxnLst/>
            <a:rect l="l" t="t" r="r" b="b"/>
            <a:pathLst>
              <a:path w="303836" h="323230">
                <a:moveTo>
                  <a:pt x="0" y="0"/>
                </a:moveTo>
                <a:lnTo>
                  <a:pt x="303836" y="0"/>
                </a:lnTo>
                <a:lnTo>
                  <a:pt x="303836" y="323230"/>
                </a:lnTo>
                <a:lnTo>
                  <a:pt x="0" y="323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5468600" y="7962900"/>
            <a:ext cx="2528928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60"/>
              </a:lnSpc>
            </a:pPr>
            <a:r>
              <a:rPr lang="en-US" sz="2300" b="1" dirty="0" err="1">
                <a:solidFill>
                  <a:srgbClr val="1E1E1E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汇报人</a:t>
            </a:r>
            <a:r>
              <a:rPr lang="en-US" sz="2300" b="1" dirty="0">
                <a:solidFill>
                  <a:srgbClr val="1E1E1E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：</a:t>
            </a:r>
            <a:r>
              <a:rPr lang="zh-CN" altLang="en-US" sz="2300" b="1" dirty="0">
                <a:solidFill>
                  <a:srgbClr val="1E1E1E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万宇晖</a:t>
            </a:r>
            <a:endParaRPr lang="en-US" sz="2300" b="1" dirty="0">
              <a:solidFill>
                <a:srgbClr val="1E1E1E"/>
              </a:solidFill>
              <a:latin typeface="思源黑体 2 Medium" panose="020B0600000000000000" charset="-122"/>
              <a:ea typeface="思源黑体 2 Medium" panose="020B0600000000000000" charset="-122"/>
              <a:cs typeface="思源黑体 2 Medium" panose="020B0600000000000000" charset="-122"/>
              <a:sym typeface="思源黑体 2 Medium" panose="020B06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943600" y="3472485"/>
            <a:ext cx="11014938" cy="317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zh-CN" altLang="en-US" sz="7200" b="1" dirty="0"/>
              <a:t>基于</a:t>
            </a:r>
            <a:r>
              <a:rPr lang="en-US" altLang="zh-CN" sz="7200" b="1" dirty="0"/>
              <a:t>.NET</a:t>
            </a:r>
            <a:r>
              <a:rPr lang="zh-CN" altLang="en-US" sz="7200" b="1" dirty="0"/>
              <a:t>技术的海运物流管理系统的设计与实现</a:t>
            </a:r>
            <a:endParaRPr lang="en-US" sz="8000" b="1" dirty="0">
              <a:solidFill>
                <a:srgbClr val="1E1E1E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81892" y="557451"/>
            <a:ext cx="2364897" cy="29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785" dirty="0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WORK SUMMARY </a:t>
            </a:r>
            <a:endParaRPr lang="en-US" sz="1785" dirty="0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4800" y="266700"/>
            <a:ext cx="6329680" cy="687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 b="1"/>
              <a:t>后端：</a:t>
            </a:r>
            <a:r>
              <a:rPr lang="en-US" altLang="zh-CN" sz="4000" b="1"/>
              <a:t>GRPC</a:t>
            </a:r>
            <a:r>
              <a:rPr lang="zh-CN" altLang="en-US" sz="4000" b="1"/>
              <a:t>框架</a:t>
            </a:r>
            <a:endParaRPr lang="zh-CN" altLang="en-US" sz="40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8580" y="948055"/>
            <a:ext cx="16765270" cy="9110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65364" cy="1049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5363" cy="1049267"/>
            </a:xfrm>
            <a:custGeom>
              <a:avLst/>
              <a:gdLst/>
              <a:ahLst/>
              <a:cxnLst/>
              <a:rect l="l" t="t" r="r" b="b"/>
              <a:pathLst>
                <a:path w="1865363" h="1049267">
                  <a:moveTo>
                    <a:pt x="0" y="0"/>
                  </a:moveTo>
                  <a:lnTo>
                    <a:pt x="1865363" y="0"/>
                  </a:lnTo>
                  <a:lnTo>
                    <a:pt x="1865363" y="1049267"/>
                  </a:lnTo>
                  <a:lnTo>
                    <a:pt x="0" y="1049267"/>
                  </a:lnTo>
                  <a:close/>
                </a:path>
              </a:pathLst>
            </a:custGeom>
            <a:blipFill>
              <a:blip r:embed="rId1">
                <a:alphaModFix amt="72000"/>
              </a:blip>
              <a:stretch>
                <a:fillRect t="-1940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883212" y="3333537"/>
            <a:ext cx="11824717" cy="4027778"/>
            <a:chOff x="0" y="0"/>
            <a:chExt cx="3114329" cy="10608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4329" cy="1060814"/>
            </a:xfrm>
            <a:custGeom>
              <a:avLst/>
              <a:gdLst/>
              <a:ahLst/>
              <a:cxnLst/>
              <a:rect l="l" t="t" r="r" b="b"/>
              <a:pathLst>
                <a:path w="3114329" h="1060814">
                  <a:moveTo>
                    <a:pt x="0" y="0"/>
                  </a:moveTo>
                  <a:lnTo>
                    <a:pt x="3114329" y="0"/>
                  </a:lnTo>
                  <a:lnTo>
                    <a:pt x="3114329" y="1060814"/>
                  </a:lnTo>
                  <a:lnTo>
                    <a:pt x="0" y="1060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114329" cy="1098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3363697" y="694802"/>
            <a:ext cx="12264851" cy="0"/>
          </a:xfrm>
          <a:prstGeom prst="line">
            <a:avLst/>
          </a:prstGeom>
          <a:ln w="9525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8210550" y="9114355"/>
            <a:ext cx="1866901" cy="550780"/>
            <a:chOff x="0" y="0"/>
            <a:chExt cx="2489201" cy="734373"/>
          </a:xfrm>
        </p:grpSpPr>
        <p:grpSp>
          <p:nvGrpSpPr>
            <p:cNvPr id="10" name="Group 10"/>
            <p:cNvGrpSpPr/>
            <p:nvPr/>
          </p:nvGrpSpPr>
          <p:grpSpPr>
            <a:xfrm>
              <a:off x="1754828" y="0"/>
              <a:ext cx="734373" cy="7343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E1E1E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1892160" y="137332"/>
              <a:ext cx="459709" cy="459709"/>
            </a:xfrm>
            <a:custGeom>
              <a:avLst/>
              <a:gdLst/>
              <a:ahLst/>
              <a:cxnLst/>
              <a:rect l="l" t="t" r="r" b="b"/>
              <a:pathLst>
                <a:path w="459709" h="459709">
                  <a:moveTo>
                    <a:pt x="0" y="0"/>
                  </a:moveTo>
                  <a:lnTo>
                    <a:pt x="459709" y="0"/>
                  </a:lnTo>
                  <a:lnTo>
                    <a:pt x="459709" y="459709"/>
                  </a:lnTo>
                  <a:lnTo>
                    <a:pt x="0" y="459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877414" y="0"/>
              <a:ext cx="734373" cy="734373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E1E1E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1016541" y="146824"/>
              <a:ext cx="451073" cy="435849"/>
            </a:xfrm>
            <a:custGeom>
              <a:avLst/>
              <a:gdLst/>
              <a:ahLst/>
              <a:cxnLst/>
              <a:rect l="l" t="t" r="r" b="b"/>
              <a:pathLst>
                <a:path w="451073" h="435849">
                  <a:moveTo>
                    <a:pt x="0" y="0"/>
                  </a:moveTo>
                  <a:lnTo>
                    <a:pt x="451073" y="0"/>
                  </a:lnTo>
                  <a:lnTo>
                    <a:pt x="451073" y="435849"/>
                  </a:lnTo>
                  <a:lnTo>
                    <a:pt x="0" y="435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>
              <a:off x="0" y="0"/>
              <a:ext cx="734373" cy="734373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E1E1E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164629" y="151700"/>
              <a:ext cx="405115" cy="430974"/>
            </a:xfrm>
            <a:custGeom>
              <a:avLst/>
              <a:gdLst/>
              <a:ahLst/>
              <a:cxnLst/>
              <a:rect l="l" t="t" r="r" b="b"/>
              <a:pathLst>
                <a:path w="405115" h="430974">
                  <a:moveTo>
                    <a:pt x="0" y="0"/>
                  </a:moveTo>
                  <a:lnTo>
                    <a:pt x="405115" y="0"/>
                  </a:lnTo>
                  <a:lnTo>
                    <a:pt x="405115" y="430973"/>
                  </a:lnTo>
                  <a:lnTo>
                    <a:pt x="0" y="430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7924800" y="4445199"/>
            <a:ext cx="7849973" cy="139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00"/>
              </a:lnSpc>
            </a:pPr>
            <a:r>
              <a:rPr lang="zh-CN" altLang="en-US" sz="8865" b="1" dirty="0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时间安排</a:t>
            </a:r>
            <a:endParaRPr lang="en-US" sz="8865" b="1" dirty="0">
              <a:solidFill>
                <a:srgbClr val="1E1E1E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838166" y="4145035"/>
            <a:ext cx="2333100" cy="2478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5"/>
              </a:lnSpc>
            </a:pPr>
            <a:r>
              <a:rPr lang="en-US" sz="14405" b="1">
                <a:solidFill>
                  <a:srgbClr val="1E1E1E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03</a:t>
            </a:r>
            <a:endParaRPr lang="en-US" sz="14405" b="1">
              <a:solidFill>
                <a:srgbClr val="1E1E1E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65364" cy="1049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5363" cy="1049267"/>
            </a:xfrm>
            <a:custGeom>
              <a:avLst/>
              <a:gdLst/>
              <a:ahLst/>
              <a:cxnLst/>
              <a:rect l="l" t="t" r="r" b="b"/>
              <a:pathLst>
                <a:path w="1865363" h="1049267">
                  <a:moveTo>
                    <a:pt x="0" y="0"/>
                  </a:moveTo>
                  <a:lnTo>
                    <a:pt x="1865363" y="0"/>
                  </a:lnTo>
                  <a:lnTo>
                    <a:pt x="1865363" y="1049267"/>
                  </a:lnTo>
                  <a:lnTo>
                    <a:pt x="0" y="1049267"/>
                  </a:lnTo>
                  <a:close/>
                </a:path>
              </a:pathLst>
            </a:custGeom>
            <a:blipFill>
              <a:blip r:embed="rId1">
                <a:alphaModFix amt="31999"/>
              </a:blip>
              <a:stretch>
                <a:fillRect t="-8185" b="-8185"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 flipV="1">
            <a:off x="3363697" y="694802"/>
            <a:ext cx="12264851" cy="0"/>
          </a:xfrm>
          <a:prstGeom prst="line">
            <a:avLst/>
          </a:prstGeom>
          <a:ln w="9525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6014134" y="998472"/>
            <a:ext cx="6259721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5"/>
              </a:lnSpc>
            </a:pPr>
            <a:r>
              <a:rPr lang="zh-CN" altLang="en-US" sz="5095" b="1" dirty="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时间安排</a:t>
            </a:r>
            <a:endParaRPr lang="en-US" sz="5095" b="1" dirty="0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621936" y="2014529"/>
            <a:ext cx="13567508" cy="765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25000"/>
              </a:lnSpc>
              <a:spcAft>
                <a:spcPct val="6300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2024年12月30 日-2025年1月3日接到指导教师下达的任务书，完成任务书的填写，了解毕业论文相关要求；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l">
              <a:lnSpc>
                <a:spcPct val="125000"/>
              </a:lnSpc>
              <a:spcAft>
                <a:spcPct val="6300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2025年1月4日-2025年1月10日查阅相关文献，构思欲实现的功能模块，完成开题报告，与指导教师讨论，确定程序的整体框架和实验方案；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l">
              <a:lnSpc>
                <a:spcPct val="125000"/>
              </a:lnSpc>
              <a:spcAft>
                <a:spcPct val="6300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2025年1月11日-2025年1月17日完成开题工作，确定所用编程语言、数据库、方法等，交给指导教师审核，审核后准备开始构建项目；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l">
              <a:lnSpc>
                <a:spcPct val="125000"/>
              </a:lnSpc>
              <a:spcAft>
                <a:spcPct val="6300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2025年1月17日-2025年3月31日完成基本功能的实现，基本功能实现后即可进行一次软件测试，检查系统能否按照预定的设想运行；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l">
              <a:lnSpc>
                <a:spcPct val="125000"/>
              </a:lnSpc>
              <a:spcAft>
                <a:spcPct val="6300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2025年4月1日-2025年4月10日参考相关案例，实现拓展功能，实现过程中考虑模块之间的优化，并丰富数据库的设计。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l">
              <a:lnSpc>
                <a:spcPct val="125000"/>
              </a:lnSpc>
              <a:spcAft>
                <a:spcPct val="6300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2025年4月11日-2025年4月15日确定最终成品，确定后再次进行软件测试。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l">
              <a:lnSpc>
                <a:spcPct val="125000"/>
              </a:lnSpc>
              <a:spcAft>
                <a:spcPct val="6300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2025年4月16日-2025年4月30日考虑最后的外观调整，看能否实现外观上的优化，使之美观而便捷。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l">
              <a:lnSpc>
                <a:spcPct val="125000"/>
              </a:lnSpc>
              <a:spcAft>
                <a:spcPct val="6300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2025年5月1日-2025年5月10日完成毕业论文的修改、完善，参加答辩。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65364" cy="1049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5363" cy="1049267"/>
            </a:xfrm>
            <a:custGeom>
              <a:avLst/>
              <a:gdLst/>
              <a:ahLst/>
              <a:cxnLst/>
              <a:rect l="l" t="t" r="r" b="b"/>
              <a:pathLst>
                <a:path w="1865363" h="1049267">
                  <a:moveTo>
                    <a:pt x="0" y="0"/>
                  </a:moveTo>
                  <a:lnTo>
                    <a:pt x="1865363" y="0"/>
                  </a:lnTo>
                  <a:lnTo>
                    <a:pt x="1865363" y="1049267"/>
                  </a:lnTo>
                  <a:lnTo>
                    <a:pt x="0" y="1049267"/>
                  </a:lnTo>
                  <a:close/>
                </a:path>
              </a:pathLst>
            </a:custGeom>
            <a:blipFill>
              <a:blip r:embed="rId1">
                <a:alphaModFix amt="72000"/>
              </a:blip>
              <a:stretch>
                <a:fillRect t="-1940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313092" y="3116233"/>
            <a:ext cx="11824717" cy="4027778"/>
            <a:chOff x="0" y="0"/>
            <a:chExt cx="3114329" cy="10608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4329" cy="1060814"/>
            </a:xfrm>
            <a:custGeom>
              <a:avLst/>
              <a:gdLst/>
              <a:ahLst/>
              <a:cxnLst/>
              <a:rect l="l" t="t" r="r" b="b"/>
              <a:pathLst>
                <a:path w="3114329" h="1060814">
                  <a:moveTo>
                    <a:pt x="0" y="0"/>
                  </a:moveTo>
                  <a:lnTo>
                    <a:pt x="3114329" y="0"/>
                  </a:lnTo>
                  <a:lnTo>
                    <a:pt x="3114329" y="1060814"/>
                  </a:lnTo>
                  <a:lnTo>
                    <a:pt x="0" y="1060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114329" cy="1098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2811221" y="694802"/>
            <a:ext cx="12173382" cy="0"/>
          </a:xfrm>
          <a:prstGeom prst="line">
            <a:avLst/>
          </a:prstGeom>
          <a:ln w="9525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998013" y="9114355"/>
            <a:ext cx="550780" cy="55078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2101012" y="9217354"/>
            <a:ext cx="344782" cy="344782"/>
          </a:xfrm>
          <a:custGeom>
            <a:avLst/>
            <a:gdLst/>
            <a:ahLst/>
            <a:cxnLst/>
            <a:rect l="l" t="t" r="r" b="b"/>
            <a:pathLst>
              <a:path w="344782" h="344782">
                <a:moveTo>
                  <a:pt x="0" y="0"/>
                </a:moveTo>
                <a:lnTo>
                  <a:pt x="344782" y="0"/>
                </a:lnTo>
                <a:lnTo>
                  <a:pt x="344782" y="344782"/>
                </a:lnTo>
                <a:lnTo>
                  <a:pt x="0" y="344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339952" y="9114355"/>
            <a:ext cx="550780" cy="55078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6" name="Freeform 16"/>
          <p:cNvSpPr/>
          <p:nvPr/>
        </p:nvSpPr>
        <p:spPr>
          <a:xfrm>
            <a:off x="1444298" y="9224473"/>
            <a:ext cx="338305" cy="326887"/>
          </a:xfrm>
          <a:custGeom>
            <a:avLst/>
            <a:gdLst/>
            <a:ahLst/>
            <a:cxnLst/>
            <a:rect l="l" t="t" r="r" b="b"/>
            <a:pathLst>
              <a:path w="338305" h="326887">
                <a:moveTo>
                  <a:pt x="0" y="0"/>
                </a:moveTo>
                <a:lnTo>
                  <a:pt x="338305" y="0"/>
                </a:lnTo>
                <a:lnTo>
                  <a:pt x="338305" y="326887"/>
                </a:lnTo>
                <a:lnTo>
                  <a:pt x="0" y="326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681892" y="9114355"/>
            <a:ext cx="550780" cy="55078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0" name="Freeform 20"/>
          <p:cNvSpPr/>
          <p:nvPr/>
        </p:nvSpPr>
        <p:spPr>
          <a:xfrm>
            <a:off x="805364" y="9228130"/>
            <a:ext cx="303836" cy="323230"/>
          </a:xfrm>
          <a:custGeom>
            <a:avLst/>
            <a:gdLst/>
            <a:ahLst/>
            <a:cxnLst/>
            <a:rect l="l" t="t" r="r" b="b"/>
            <a:pathLst>
              <a:path w="303836" h="323230">
                <a:moveTo>
                  <a:pt x="0" y="0"/>
                </a:moveTo>
                <a:lnTo>
                  <a:pt x="303836" y="0"/>
                </a:lnTo>
                <a:lnTo>
                  <a:pt x="303836" y="323230"/>
                </a:lnTo>
                <a:lnTo>
                  <a:pt x="0" y="323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5544800" y="7886700"/>
            <a:ext cx="2528928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60"/>
              </a:lnSpc>
            </a:pPr>
            <a:r>
              <a:rPr lang="en-US" sz="2300" b="1" dirty="0" err="1">
                <a:solidFill>
                  <a:srgbClr val="1E1E1E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汇报人</a:t>
            </a:r>
            <a:r>
              <a:rPr lang="en-US" sz="2300" b="1" dirty="0">
                <a:solidFill>
                  <a:srgbClr val="1E1E1E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：</a:t>
            </a:r>
            <a:r>
              <a:rPr lang="zh-CN" altLang="en-US" sz="2300" b="1" dirty="0">
                <a:solidFill>
                  <a:srgbClr val="1E1E1E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万宇晖</a:t>
            </a:r>
            <a:endParaRPr lang="en-US" sz="2300" b="1" dirty="0">
              <a:solidFill>
                <a:srgbClr val="1E1E1E"/>
              </a:solidFill>
              <a:latin typeface="思源黑体 2 Medium" panose="020B0600000000000000" charset="-122"/>
              <a:ea typeface="思源黑体 2 Medium" panose="020B0600000000000000" charset="-122"/>
              <a:cs typeface="思源黑体 2 Medium" panose="020B0600000000000000" charset="-122"/>
              <a:sym typeface="思源黑体 2 Medium" panose="020B06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208377" y="5130587"/>
            <a:ext cx="8290818" cy="1228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35"/>
              </a:lnSpc>
            </a:pPr>
            <a:r>
              <a:rPr lang="en-US" sz="7525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感谢您的观看</a:t>
            </a:r>
            <a:endParaRPr lang="en-US" sz="7525" b="1">
              <a:solidFill>
                <a:srgbClr val="1E1E1E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208377" y="3501292"/>
            <a:ext cx="10034148" cy="204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25"/>
              </a:lnSpc>
            </a:pPr>
            <a:r>
              <a:rPr lang="en-US" sz="12345" b="1">
                <a:solidFill>
                  <a:srgbClr val="1E1E1E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THANK YOU</a:t>
            </a:r>
            <a:endParaRPr lang="en-US" sz="12345" b="1">
              <a:solidFill>
                <a:srgbClr val="1E1E1E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65364" cy="1049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5363" cy="1049267"/>
            </a:xfrm>
            <a:custGeom>
              <a:avLst/>
              <a:gdLst/>
              <a:ahLst/>
              <a:cxnLst/>
              <a:rect l="l" t="t" r="r" b="b"/>
              <a:pathLst>
                <a:path w="1865363" h="1049267">
                  <a:moveTo>
                    <a:pt x="0" y="0"/>
                  </a:moveTo>
                  <a:lnTo>
                    <a:pt x="1865363" y="0"/>
                  </a:lnTo>
                  <a:lnTo>
                    <a:pt x="1865363" y="1049267"/>
                  </a:lnTo>
                  <a:lnTo>
                    <a:pt x="0" y="1049267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 t="-83333" b="-83333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341410" y="1442222"/>
            <a:ext cx="3605180" cy="187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15"/>
              </a:lnSpc>
              <a:spcBef>
                <a:spcPct val="0"/>
              </a:spcBef>
            </a:pPr>
            <a:r>
              <a:rPr lang="en-US" sz="11375" b="1" strike="noStrike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目录</a:t>
            </a:r>
            <a:endParaRPr lang="en-US" sz="11375" b="1" strike="noStrike">
              <a:solidFill>
                <a:srgbClr val="1E1E1E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20072" y="7086361"/>
            <a:ext cx="3901893" cy="72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11000"/>
              </a:lnSpc>
            </a:pPr>
            <a:r>
              <a:rPr lang="zh-CN" altLang="en-US" sz="4565" b="1" dirty="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</a:rPr>
              <a:t>时间安排</a:t>
            </a:r>
            <a:endParaRPr lang="zh-CN" altLang="en-US" sz="4565" b="1" dirty="0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926269" y="6986368"/>
            <a:ext cx="108503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 b="1">
                <a:solidFill>
                  <a:srgbClr val="1E1E1E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03</a:t>
            </a:r>
            <a:endParaRPr lang="en-US" sz="6700" b="1">
              <a:solidFill>
                <a:srgbClr val="1E1E1E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764637" y="5105400"/>
            <a:ext cx="3901893" cy="207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80"/>
              </a:lnSpc>
            </a:pPr>
            <a:r>
              <a:rPr lang="zh-CN" altLang="en-US" sz="4565" b="1" dirty="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</a:rPr>
              <a:t>研究内容与研究方法</a:t>
            </a:r>
            <a:endParaRPr lang="zh-CN" altLang="en-US" sz="4565" b="1" dirty="0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</a:endParaRPr>
          </a:p>
          <a:p>
            <a:pPr algn="l">
              <a:lnSpc>
                <a:spcPts val="5480"/>
              </a:lnSpc>
            </a:pPr>
            <a:endParaRPr lang="en-US" sz="4565" b="1" dirty="0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926269" y="5004081"/>
            <a:ext cx="108503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 b="1" dirty="0">
                <a:solidFill>
                  <a:srgbClr val="1E1E1E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01</a:t>
            </a:r>
            <a:endParaRPr lang="en-US" sz="6700" b="1" dirty="0">
              <a:solidFill>
                <a:srgbClr val="1E1E1E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70835" y="5004081"/>
            <a:ext cx="108503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 b="1">
                <a:solidFill>
                  <a:srgbClr val="1E1E1E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02</a:t>
            </a:r>
            <a:endParaRPr lang="en-US" sz="6700" b="1">
              <a:solidFill>
                <a:srgbClr val="1E1E1E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2977413" y="6692406"/>
            <a:ext cx="12333173" cy="0"/>
          </a:xfrm>
          <a:prstGeom prst="line">
            <a:avLst/>
          </a:prstGeom>
          <a:ln w="19050" cap="flat">
            <a:solidFill>
              <a:srgbClr val="4E4A45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9134475" y="5229660"/>
            <a:ext cx="0" cy="2885401"/>
          </a:xfrm>
          <a:prstGeom prst="line">
            <a:avLst/>
          </a:prstGeom>
          <a:ln w="19050" cap="flat">
            <a:solidFill>
              <a:srgbClr val="4E4A45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7608394" y="3221485"/>
            <a:ext cx="3071213" cy="74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25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Contents</a:t>
            </a:r>
            <a:endParaRPr lang="en-US" sz="4255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707929" y="490776"/>
            <a:ext cx="2898179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0"/>
              </a:lnSpc>
            </a:pPr>
            <a:r>
              <a:rPr lang="en-US" sz="1700" spc="613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目录</a:t>
            </a:r>
            <a:endParaRPr lang="en-US" sz="1700" spc="613">
              <a:solidFill>
                <a:srgbClr val="1E1E1E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2213457" y="694802"/>
            <a:ext cx="14532389" cy="0"/>
          </a:xfrm>
          <a:prstGeom prst="line">
            <a:avLst/>
          </a:prstGeom>
          <a:ln w="9525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681892" y="557451"/>
            <a:ext cx="2364897" cy="29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78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CONTENTS</a:t>
            </a:r>
            <a:endParaRPr lang="en-US" sz="1785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sp>
        <p:nvSpPr>
          <p:cNvPr id="23" name="TextBox 10"/>
          <p:cNvSpPr txBox="1"/>
          <p:nvPr/>
        </p:nvSpPr>
        <p:spPr>
          <a:xfrm>
            <a:off x="4420072" y="5105400"/>
            <a:ext cx="3901893" cy="2079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80"/>
              </a:lnSpc>
            </a:pPr>
            <a:r>
              <a:rPr lang="zh-CN" altLang="en-US" sz="4565" b="1" dirty="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选题背景与研究意义</a:t>
            </a:r>
            <a:endParaRPr lang="zh-CN" altLang="en-US" sz="4565" b="1" dirty="0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  <a:p>
            <a:pPr algn="l">
              <a:lnSpc>
                <a:spcPts val="5480"/>
              </a:lnSpc>
            </a:pPr>
            <a:endParaRPr lang="en-US" sz="4565" b="1" dirty="0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65364" cy="1049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5363" cy="1049267"/>
            </a:xfrm>
            <a:custGeom>
              <a:avLst/>
              <a:gdLst/>
              <a:ahLst/>
              <a:cxnLst/>
              <a:rect l="l" t="t" r="r" b="b"/>
              <a:pathLst>
                <a:path w="1865363" h="1049267">
                  <a:moveTo>
                    <a:pt x="0" y="0"/>
                  </a:moveTo>
                  <a:lnTo>
                    <a:pt x="1865363" y="0"/>
                  </a:lnTo>
                  <a:lnTo>
                    <a:pt x="1865363" y="1049267"/>
                  </a:lnTo>
                  <a:lnTo>
                    <a:pt x="0" y="1049267"/>
                  </a:lnTo>
                  <a:close/>
                </a:path>
              </a:pathLst>
            </a:custGeom>
            <a:blipFill>
              <a:blip r:embed="rId1">
                <a:alphaModFix amt="72000"/>
              </a:blip>
              <a:stretch>
                <a:fillRect t="-1940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883212" y="3333537"/>
            <a:ext cx="11824717" cy="4027778"/>
            <a:chOff x="0" y="0"/>
            <a:chExt cx="3114329" cy="10608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4329" cy="1060814"/>
            </a:xfrm>
            <a:custGeom>
              <a:avLst/>
              <a:gdLst/>
              <a:ahLst/>
              <a:cxnLst/>
              <a:rect l="l" t="t" r="r" b="b"/>
              <a:pathLst>
                <a:path w="3114329" h="1060814">
                  <a:moveTo>
                    <a:pt x="0" y="0"/>
                  </a:moveTo>
                  <a:lnTo>
                    <a:pt x="3114329" y="0"/>
                  </a:lnTo>
                  <a:lnTo>
                    <a:pt x="3114329" y="1060814"/>
                  </a:lnTo>
                  <a:lnTo>
                    <a:pt x="0" y="1060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114329" cy="1098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3018214" y="694802"/>
            <a:ext cx="12610335" cy="0"/>
          </a:xfrm>
          <a:prstGeom prst="line">
            <a:avLst/>
          </a:prstGeom>
          <a:ln w="9525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8210550" y="9114355"/>
            <a:ext cx="1866901" cy="550780"/>
            <a:chOff x="0" y="0"/>
            <a:chExt cx="2489201" cy="734373"/>
          </a:xfrm>
        </p:grpSpPr>
        <p:grpSp>
          <p:nvGrpSpPr>
            <p:cNvPr id="10" name="Group 10"/>
            <p:cNvGrpSpPr/>
            <p:nvPr/>
          </p:nvGrpSpPr>
          <p:grpSpPr>
            <a:xfrm>
              <a:off x="1754828" y="0"/>
              <a:ext cx="734373" cy="7343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E1E1E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1892160" y="137332"/>
              <a:ext cx="459709" cy="459709"/>
            </a:xfrm>
            <a:custGeom>
              <a:avLst/>
              <a:gdLst/>
              <a:ahLst/>
              <a:cxnLst/>
              <a:rect l="l" t="t" r="r" b="b"/>
              <a:pathLst>
                <a:path w="459709" h="459709">
                  <a:moveTo>
                    <a:pt x="0" y="0"/>
                  </a:moveTo>
                  <a:lnTo>
                    <a:pt x="459709" y="0"/>
                  </a:lnTo>
                  <a:lnTo>
                    <a:pt x="459709" y="459709"/>
                  </a:lnTo>
                  <a:lnTo>
                    <a:pt x="0" y="459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877414" y="0"/>
              <a:ext cx="734373" cy="734373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E1E1E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1016541" y="146824"/>
              <a:ext cx="451073" cy="435849"/>
            </a:xfrm>
            <a:custGeom>
              <a:avLst/>
              <a:gdLst/>
              <a:ahLst/>
              <a:cxnLst/>
              <a:rect l="l" t="t" r="r" b="b"/>
              <a:pathLst>
                <a:path w="451073" h="435849">
                  <a:moveTo>
                    <a:pt x="0" y="0"/>
                  </a:moveTo>
                  <a:lnTo>
                    <a:pt x="451073" y="0"/>
                  </a:lnTo>
                  <a:lnTo>
                    <a:pt x="451073" y="435849"/>
                  </a:lnTo>
                  <a:lnTo>
                    <a:pt x="0" y="435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>
              <a:off x="0" y="0"/>
              <a:ext cx="734373" cy="734373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E1E1E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164629" y="151700"/>
              <a:ext cx="405115" cy="430974"/>
            </a:xfrm>
            <a:custGeom>
              <a:avLst/>
              <a:gdLst/>
              <a:ahLst/>
              <a:cxnLst/>
              <a:rect l="l" t="t" r="r" b="b"/>
              <a:pathLst>
                <a:path w="405115" h="430974">
                  <a:moveTo>
                    <a:pt x="0" y="0"/>
                  </a:moveTo>
                  <a:lnTo>
                    <a:pt x="405115" y="0"/>
                  </a:lnTo>
                  <a:lnTo>
                    <a:pt x="405115" y="430973"/>
                  </a:lnTo>
                  <a:lnTo>
                    <a:pt x="0" y="430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3838166" y="4145035"/>
            <a:ext cx="2333100" cy="2478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5"/>
              </a:lnSpc>
            </a:pPr>
            <a:r>
              <a:rPr lang="en-US" sz="14405" b="1">
                <a:solidFill>
                  <a:srgbClr val="1E1E1E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01</a:t>
            </a:r>
            <a:endParaRPr lang="en-US" sz="14405" b="1">
              <a:solidFill>
                <a:srgbClr val="1E1E1E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6822288" y="3887635"/>
            <a:ext cx="7849973" cy="291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00"/>
              </a:lnSpc>
            </a:pPr>
            <a:r>
              <a:rPr lang="zh-CN" altLang="en-US" sz="9600" b="1" dirty="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</a:rPr>
              <a:t>选题背景与研究意义</a:t>
            </a:r>
            <a:endParaRPr lang="en-US" sz="8865" b="1" dirty="0">
              <a:solidFill>
                <a:srgbClr val="1E1E1E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65364" cy="1049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5363" cy="1049267"/>
            </a:xfrm>
            <a:custGeom>
              <a:avLst/>
              <a:gdLst/>
              <a:ahLst/>
              <a:cxnLst/>
              <a:rect l="l" t="t" r="r" b="b"/>
              <a:pathLst>
                <a:path w="1865363" h="1049267">
                  <a:moveTo>
                    <a:pt x="0" y="0"/>
                  </a:moveTo>
                  <a:lnTo>
                    <a:pt x="1865363" y="0"/>
                  </a:lnTo>
                  <a:lnTo>
                    <a:pt x="1865363" y="1049267"/>
                  </a:lnTo>
                  <a:lnTo>
                    <a:pt x="0" y="1049267"/>
                  </a:lnTo>
                  <a:close/>
                </a:path>
              </a:pathLst>
            </a:custGeom>
            <a:blipFill>
              <a:blip r:embed="rId1">
                <a:alphaModFix amt="31999"/>
              </a:blip>
              <a:stretch>
                <a:fillRect t="-8185" b="-818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014140" y="1282700"/>
            <a:ext cx="6259721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5"/>
              </a:lnSpc>
            </a:pPr>
            <a:r>
              <a:rPr lang="zh-CN" altLang="en-US" sz="5095" b="1" dirty="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研究背景</a:t>
            </a:r>
            <a:endParaRPr lang="en-US" sz="5095" b="1" dirty="0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3018214" y="694802"/>
            <a:ext cx="12610335" cy="0"/>
          </a:xfrm>
          <a:prstGeom prst="line">
            <a:avLst/>
          </a:prstGeom>
          <a:ln w="9525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2245945" y="3298070"/>
            <a:ext cx="4653333" cy="5445967"/>
            <a:chOff x="0" y="0"/>
            <a:chExt cx="29004780" cy="339453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004794" cy="33945357"/>
            </a:xfrm>
            <a:custGeom>
              <a:avLst/>
              <a:gdLst/>
              <a:ahLst/>
              <a:cxnLst/>
              <a:rect l="l" t="t" r="r" b="b"/>
              <a:pathLst>
                <a:path w="29004794" h="33945357">
                  <a:moveTo>
                    <a:pt x="0" y="0"/>
                  </a:moveTo>
                  <a:lnTo>
                    <a:pt x="29004794" y="0"/>
                  </a:lnTo>
                  <a:lnTo>
                    <a:pt x="29004794" y="33945357"/>
                  </a:lnTo>
                  <a:lnTo>
                    <a:pt x="0" y="33945357"/>
                  </a:lnTo>
                </a:path>
              </a:pathLst>
            </a:custGeom>
            <a:blipFill>
              <a:blip r:embed="rId2"/>
              <a:stretch>
                <a:fillRect l="-36906" r="-36906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052027" y="3206900"/>
            <a:ext cx="10184046" cy="6001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457200" algn="l">
              <a:lnSpc>
                <a:spcPct val="125000"/>
              </a:lnSpc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随着全球化和国际贸易的不断发展，海运作为一种重要的货物运输方式，承载了大量的国际货物流通。然而，传统的海运货物管理流程往往依赖于人工操作和离散的系统记录，这种方式容易导致数据分散、流程断裂和效率低下等问题，无法满足现代化物流管理的需求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457200" algn="l">
              <a:lnSpc>
                <a:spcPct val="125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通过开发涵盖货物配载、出口报关、海运干线运输、清关、提货和入仓的全流程管理系统，能够有效实现各个环节的高效衔接和数据同步。此举不仅可以减少重复工作，提高工作效率，还能优化资源配置，降低运营成本，从而为企业带来显著的经济效益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457200" algn="l">
              <a:lnSpc>
                <a:spcPct val="125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信息化和数字化技术的飞速发展，使得物流行业逐步向信息化方向转型。全流程海运货物管理系统的建设，不仅是企业内部的一次管理变革，也将推动整个海运行业的信息化进程。通过引入数字化工具，可以有效解决传统模式中存在的低效率问题，同时也为行业发展树立了新的标杆，推动海运行业的现代化建设。</a:t>
            </a:r>
            <a:endParaRPr lang="en-US" sz="2000" dirty="0">
              <a:latin typeface="黑体" panose="02010609060101010101" pitchFamily="49" charset="-122"/>
              <a:ea typeface="黑体" panose="02010609060101010101" pitchFamily="49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77967" y="2354029"/>
            <a:ext cx="3352800" cy="1073181"/>
            <a:chOff x="1295400" y="1943099"/>
            <a:chExt cx="3352800" cy="1073181"/>
          </a:xfrm>
        </p:grpSpPr>
        <p:grpSp>
          <p:nvGrpSpPr>
            <p:cNvPr id="24" name="Group 18"/>
            <p:cNvGrpSpPr/>
            <p:nvPr/>
          </p:nvGrpSpPr>
          <p:grpSpPr>
            <a:xfrm>
              <a:off x="1295400" y="1943099"/>
              <a:ext cx="3352800" cy="566065"/>
              <a:chOff x="0" y="0"/>
              <a:chExt cx="584607" cy="161622"/>
            </a:xfrm>
          </p:grpSpPr>
          <p:sp>
            <p:nvSpPr>
              <p:cNvPr id="26" name="Freeform 19"/>
              <p:cNvSpPr/>
              <p:nvPr/>
            </p:nvSpPr>
            <p:spPr>
              <a:xfrm>
                <a:off x="0" y="0"/>
                <a:ext cx="584607" cy="161622"/>
              </a:xfrm>
              <a:custGeom>
                <a:avLst/>
                <a:gdLst/>
                <a:ahLst/>
                <a:cxnLst/>
                <a:rect l="l" t="t" r="r" b="b"/>
                <a:pathLst>
                  <a:path w="584607" h="161622">
                    <a:moveTo>
                      <a:pt x="0" y="0"/>
                    </a:moveTo>
                    <a:lnTo>
                      <a:pt x="584607" y="0"/>
                    </a:lnTo>
                    <a:lnTo>
                      <a:pt x="584607" y="161622"/>
                    </a:lnTo>
                    <a:lnTo>
                      <a:pt x="0" y="16162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E1E1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27" name="TextBox 20"/>
              <p:cNvSpPr txBox="1"/>
              <p:nvPr/>
            </p:nvSpPr>
            <p:spPr>
              <a:xfrm>
                <a:off x="0" y="-38100"/>
                <a:ext cx="584607" cy="199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5" name="TextBox 21"/>
            <p:cNvSpPr txBox="1"/>
            <p:nvPr/>
          </p:nvSpPr>
          <p:spPr>
            <a:xfrm>
              <a:off x="1295400" y="1943101"/>
              <a:ext cx="3352800" cy="10731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370"/>
                </a:lnSpc>
              </a:pPr>
              <a:r>
                <a:rPr lang="zh-CN" altLang="en-US" sz="2800" b="1" dirty="0">
                  <a:solidFill>
                    <a:srgbClr val="1E1E1E"/>
                  </a:solidFill>
                  <a:latin typeface="思源黑体 2 Bold" panose="020B0800000000000000" charset="-122"/>
                  <a:ea typeface="思源黑体 2 Bold" panose="020B0800000000000000" charset="-122"/>
                  <a:cs typeface="思源黑体 2 Bold" panose="020B0800000000000000" charset="-122"/>
                  <a:sym typeface="思源黑体 2 Bold" panose="020B0800000000000000" charset="-122"/>
                </a:rPr>
                <a:t>学科前沿与社会需求</a:t>
              </a:r>
              <a:endParaRPr lang="zh-CN" altLang="en-US" sz="2800" b="1" dirty="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endParaRPr>
            </a:p>
            <a:p>
              <a:pPr algn="ctr">
                <a:lnSpc>
                  <a:spcPts val="4370"/>
                </a:lnSpc>
              </a:pPr>
              <a:endParaRPr lang="en-US" sz="2800" b="1" dirty="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014140" y="1282700"/>
            <a:ext cx="6259721" cy="156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5"/>
              </a:lnSpc>
            </a:pPr>
            <a:r>
              <a:rPr lang="zh-CN" altLang="en-US" sz="5400" b="1" dirty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研究意义</a:t>
            </a:r>
            <a:endParaRPr lang="zh-CN" altLang="en-US" sz="5400" b="1" dirty="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 algn="ctr">
              <a:lnSpc>
                <a:spcPts val="6115"/>
              </a:lnSpc>
            </a:pPr>
            <a:endParaRPr lang="en-US" sz="5095" b="1" dirty="0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3018214" y="694802"/>
            <a:ext cx="12610335" cy="0"/>
          </a:xfrm>
          <a:prstGeom prst="line">
            <a:avLst/>
          </a:prstGeom>
          <a:ln w="9525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>
            <p:custDataLst>
              <p:tags r:id="rId1"/>
            </p:custDataLst>
          </p:nvPr>
        </p:nvGrpSpPr>
        <p:grpSpPr>
          <a:xfrm>
            <a:off x="1845748" y="2851559"/>
            <a:ext cx="14596503" cy="1926262"/>
            <a:chOff x="0" y="0"/>
            <a:chExt cx="3079549" cy="406400"/>
          </a:xfrm>
        </p:grpSpPr>
        <p:sp>
          <p:nvSpPr>
            <p:cNvPr id="9" name="Freeform 9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3079549" cy="406400"/>
            </a:xfrm>
            <a:custGeom>
              <a:avLst/>
              <a:gdLst/>
              <a:ahLst/>
              <a:cxnLst/>
              <a:rect l="l" t="t" r="r" b="b"/>
              <a:pathLst>
                <a:path w="3079549" h="406400">
                  <a:moveTo>
                    <a:pt x="2876349" y="0"/>
                  </a:moveTo>
                  <a:cubicBezTo>
                    <a:pt x="2988573" y="0"/>
                    <a:pt x="3079549" y="90976"/>
                    <a:pt x="3079549" y="203200"/>
                  </a:cubicBezTo>
                  <a:cubicBezTo>
                    <a:pt x="3079549" y="315424"/>
                    <a:pt x="2988573" y="406400"/>
                    <a:pt x="28763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07954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TextBox 11"/>
          <p:cNvSpPr txBox="1"/>
          <p:nvPr>
            <p:custDataLst>
              <p:tags r:id="rId3"/>
            </p:custDataLst>
          </p:nvPr>
        </p:nvSpPr>
        <p:spPr>
          <a:xfrm>
            <a:off x="3796867" y="3410958"/>
            <a:ext cx="11984949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现代海运行业中，信息化投入的不足在一定程度上制约了企业和行业的发展。通过开发全流程管理系统，能够加强对货物信息资源的管理，提高对客户需求的响应能力，为客户提供高质量的服务</a:t>
            </a:r>
            <a:endParaRPr lang="en-US" sz="1700" dirty="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13" name="Group 13"/>
          <p:cNvGrpSpPr/>
          <p:nvPr>
            <p:custDataLst>
              <p:tags r:id="rId4"/>
            </p:custDataLst>
          </p:nvPr>
        </p:nvGrpSpPr>
        <p:grpSpPr>
          <a:xfrm>
            <a:off x="2415711" y="3332167"/>
            <a:ext cx="965048" cy="965048"/>
            <a:chOff x="0" y="0"/>
            <a:chExt cx="812800" cy="812800"/>
          </a:xfrm>
        </p:grpSpPr>
        <p:sp>
          <p:nvSpPr>
            <p:cNvPr id="14" name="Freeform 14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5"/>
                </a:lnSpc>
              </a:pPr>
            </a:p>
          </p:txBody>
        </p:sp>
      </p:grpSp>
      <p:sp>
        <p:nvSpPr>
          <p:cNvPr id="16" name="TextBox 16"/>
          <p:cNvSpPr txBox="1"/>
          <p:nvPr>
            <p:custDataLst>
              <p:tags r:id="rId6"/>
            </p:custDataLst>
          </p:nvPr>
        </p:nvSpPr>
        <p:spPr>
          <a:xfrm>
            <a:off x="2402367" y="3410958"/>
            <a:ext cx="991736" cy="75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4365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01</a:t>
            </a:r>
            <a:endParaRPr lang="en-US" sz="4365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grpSp>
        <p:nvGrpSpPr>
          <p:cNvPr id="17" name="Group 17"/>
          <p:cNvGrpSpPr/>
          <p:nvPr>
            <p:custDataLst>
              <p:tags r:id="rId7"/>
            </p:custDataLst>
          </p:nvPr>
        </p:nvGrpSpPr>
        <p:grpSpPr>
          <a:xfrm>
            <a:off x="1845748" y="4988221"/>
            <a:ext cx="14596503" cy="1926262"/>
            <a:chOff x="0" y="0"/>
            <a:chExt cx="3079549" cy="406400"/>
          </a:xfrm>
        </p:grpSpPr>
        <p:sp>
          <p:nvSpPr>
            <p:cNvPr id="18" name="Freeform 18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3079549" cy="406400"/>
            </a:xfrm>
            <a:custGeom>
              <a:avLst/>
              <a:gdLst/>
              <a:ahLst/>
              <a:cxnLst/>
              <a:rect l="l" t="t" r="r" b="b"/>
              <a:pathLst>
                <a:path w="3079549" h="406400">
                  <a:moveTo>
                    <a:pt x="2876349" y="0"/>
                  </a:moveTo>
                  <a:cubicBezTo>
                    <a:pt x="2988573" y="0"/>
                    <a:pt x="3079549" y="90976"/>
                    <a:pt x="3079549" y="203200"/>
                  </a:cubicBezTo>
                  <a:cubicBezTo>
                    <a:pt x="3079549" y="315424"/>
                    <a:pt x="2988573" y="406400"/>
                    <a:pt x="28763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07954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0" name="TextBox 20"/>
          <p:cNvSpPr txBox="1"/>
          <p:nvPr>
            <p:custDataLst>
              <p:tags r:id="rId9"/>
            </p:custDataLst>
          </p:nvPr>
        </p:nvSpPr>
        <p:spPr>
          <a:xfrm>
            <a:off x="3796866" y="5559301"/>
            <a:ext cx="11984949" cy="70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zh-CN" altLang="zh-CN" dirty="0">
                <a:latin typeface="Microsoft YaHei UI" panose="020B0503020204020204" charset="-122"/>
                <a:ea typeface="Microsoft YaHei UI" panose="020B0503020204020204" charset="-122"/>
              </a:rPr>
              <a:t>通过数据驱动实现流程的标准化和可追溯性，可以减少人为操作的误差，确保货物管理的规范化和透明化，从而进一步提升服务质量和运营效率</a:t>
            </a:r>
            <a:r>
              <a:rPr lang="zh-CN" altLang="en-US" dirty="0">
                <a:latin typeface="Microsoft YaHei UI" panose="020B0503020204020204" charset="-122"/>
                <a:ea typeface="Microsoft YaHei UI" panose="020B0503020204020204" charset="-122"/>
              </a:rPr>
              <a:t>。</a:t>
            </a:r>
            <a:endParaRPr lang="en-US" dirty="0">
              <a:latin typeface="Microsoft YaHei UI" panose="020B0503020204020204" charset="-122"/>
              <a:ea typeface="Microsoft YaHei UI" panose="020B0503020204020204" charset="-122"/>
              <a:sym typeface="思源黑体 2" panose="020B0500000000000000" charset="-122"/>
            </a:endParaRPr>
          </a:p>
        </p:txBody>
      </p:sp>
      <p:grpSp>
        <p:nvGrpSpPr>
          <p:cNvPr id="22" name="Group 22"/>
          <p:cNvGrpSpPr/>
          <p:nvPr>
            <p:custDataLst>
              <p:tags r:id="rId10"/>
            </p:custDataLst>
          </p:nvPr>
        </p:nvGrpSpPr>
        <p:grpSpPr>
          <a:xfrm>
            <a:off x="2415711" y="5468828"/>
            <a:ext cx="965048" cy="965048"/>
            <a:chOff x="0" y="0"/>
            <a:chExt cx="812800" cy="812800"/>
          </a:xfrm>
        </p:grpSpPr>
        <p:sp>
          <p:nvSpPr>
            <p:cNvPr id="23" name="Freeform 23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5"/>
                </a:lnSpc>
              </a:pPr>
            </a:p>
          </p:txBody>
        </p:sp>
      </p:grpSp>
      <p:sp>
        <p:nvSpPr>
          <p:cNvPr id="25" name="TextBox 25"/>
          <p:cNvSpPr txBox="1"/>
          <p:nvPr>
            <p:custDataLst>
              <p:tags r:id="rId12"/>
            </p:custDataLst>
          </p:nvPr>
        </p:nvSpPr>
        <p:spPr>
          <a:xfrm>
            <a:off x="2402367" y="5547620"/>
            <a:ext cx="991736" cy="75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4365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</a:t>
            </a:r>
            <a:endParaRPr lang="en-US" sz="4365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grpSp>
        <p:nvGrpSpPr>
          <p:cNvPr id="26" name="Group 26"/>
          <p:cNvGrpSpPr/>
          <p:nvPr>
            <p:custDataLst>
              <p:tags r:id="rId13"/>
            </p:custDataLst>
          </p:nvPr>
        </p:nvGrpSpPr>
        <p:grpSpPr>
          <a:xfrm>
            <a:off x="1845748" y="7124883"/>
            <a:ext cx="14596503" cy="1926262"/>
            <a:chOff x="0" y="0"/>
            <a:chExt cx="3079549" cy="406400"/>
          </a:xfrm>
        </p:grpSpPr>
        <p:sp>
          <p:nvSpPr>
            <p:cNvPr id="27" name="Freeform 27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3079549" cy="406400"/>
            </a:xfrm>
            <a:custGeom>
              <a:avLst/>
              <a:gdLst/>
              <a:ahLst/>
              <a:cxnLst/>
              <a:rect l="l" t="t" r="r" b="b"/>
              <a:pathLst>
                <a:path w="3079549" h="406400">
                  <a:moveTo>
                    <a:pt x="2876349" y="0"/>
                  </a:moveTo>
                  <a:cubicBezTo>
                    <a:pt x="2988573" y="0"/>
                    <a:pt x="3079549" y="90976"/>
                    <a:pt x="3079549" y="203200"/>
                  </a:cubicBezTo>
                  <a:cubicBezTo>
                    <a:pt x="3079549" y="315424"/>
                    <a:pt x="2988573" y="406400"/>
                    <a:pt x="28763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307954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9" name="TextBox 29"/>
          <p:cNvSpPr txBox="1"/>
          <p:nvPr>
            <p:custDataLst>
              <p:tags r:id="rId15"/>
            </p:custDataLst>
          </p:nvPr>
        </p:nvSpPr>
        <p:spPr>
          <a:xfrm>
            <a:off x="3643600" y="7759370"/>
            <a:ext cx="11984949" cy="705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通过开发涵盖货物从配载到入仓的全流程管理系统，不仅可以显著提升海运行业的管理效率，还能为企业和行业带来显著的经济效益和社会效益。</a:t>
            </a:r>
            <a:endParaRPr lang="en-US" sz="1700" dirty="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31" name="Group 31"/>
          <p:cNvGrpSpPr/>
          <p:nvPr>
            <p:custDataLst>
              <p:tags r:id="rId16"/>
            </p:custDataLst>
          </p:nvPr>
        </p:nvGrpSpPr>
        <p:grpSpPr>
          <a:xfrm>
            <a:off x="2415711" y="7605490"/>
            <a:ext cx="965048" cy="965048"/>
            <a:chOff x="0" y="0"/>
            <a:chExt cx="812800" cy="812800"/>
          </a:xfrm>
        </p:grpSpPr>
        <p:sp>
          <p:nvSpPr>
            <p:cNvPr id="32" name="Freeform 32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5"/>
                </a:lnSpc>
              </a:pPr>
            </a:p>
          </p:txBody>
        </p:sp>
      </p:grpSp>
      <p:sp>
        <p:nvSpPr>
          <p:cNvPr id="34" name="TextBox 34"/>
          <p:cNvSpPr txBox="1"/>
          <p:nvPr>
            <p:custDataLst>
              <p:tags r:id="rId18"/>
            </p:custDataLst>
          </p:nvPr>
        </p:nvSpPr>
        <p:spPr>
          <a:xfrm>
            <a:off x="2402367" y="7684282"/>
            <a:ext cx="991736" cy="75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4365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03</a:t>
            </a:r>
            <a:endParaRPr lang="en-US" sz="4365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65364" cy="1049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5363" cy="1049267"/>
            </a:xfrm>
            <a:custGeom>
              <a:avLst/>
              <a:gdLst/>
              <a:ahLst/>
              <a:cxnLst/>
              <a:rect l="l" t="t" r="r" b="b"/>
              <a:pathLst>
                <a:path w="1865363" h="1049267">
                  <a:moveTo>
                    <a:pt x="0" y="0"/>
                  </a:moveTo>
                  <a:lnTo>
                    <a:pt x="1865363" y="0"/>
                  </a:lnTo>
                  <a:lnTo>
                    <a:pt x="1865363" y="1049267"/>
                  </a:lnTo>
                  <a:lnTo>
                    <a:pt x="0" y="1049267"/>
                  </a:lnTo>
                  <a:close/>
                </a:path>
              </a:pathLst>
            </a:custGeom>
            <a:blipFill>
              <a:blip r:embed="rId1">
                <a:alphaModFix amt="72000"/>
              </a:blip>
              <a:stretch>
                <a:fillRect t="-1940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883212" y="3333537"/>
            <a:ext cx="11824717" cy="4027778"/>
            <a:chOff x="0" y="0"/>
            <a:chExt cx="3114329" cy="10608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4329" cy="1060814"/>
            </a:xfrm>
            <a:custGeom>
              <a:avLst/>
              <a:gdLst/>
              <a:ahLst/>
              <a:cxnLst/>
              <a:rect l="l" t="t" r="r" b="b"/>
              <a:pathLst>
                <a:path w="3114329" h="1060814">
                  <a:moveTo>
                    <a:pt x="0" y="0"/>
                  </a:moveTo>
                  <a:lnTo>
                    <a:pt x="3114329" y="0"/>
                  </a:lnTo>
                  <a:lnTo>
                    <a:pt x="3114329" y="1060814"/>
                  </a:lnTo>
                  <a:lnTo>
                    <a:pt x="0" y="1060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114329" cy="1098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3624444" y="694802"/>
            <a:ext cx="12004105" cy="0"/>
          </a:xfrm>
          <a:prstGeom prst="line">
            <a:avLst/>
          </a:prstGeom>
          <a:ln w="9525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8210550" y="9114355"/>
            <a:ext cx="1866901" cy="550780"/>
            <a:chOff x="0" y="0"/>
            <a:chExt cx="2489201" cy="734373"/>
          </a:xfrm>
        </p:grpSpPr>
        <p:grpSp>
          <p:nvGrpSpPr>
            <p:cNvPr id="10" name="Group 10"/>
            <p:cNvGrpSpPr/>
            <p:nvPr/>
          </p:nvGrpSpPr>
          <p:grpSpPr>
            <a:xfrm>
              <a:off x="1754828" y="0"/>
              <a:ext cx="734373" cy="7343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E1E1E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1892160" y="137332"/>
              <a:ext cx="459709" cy="459709"/>
            </a:xfrm>
            <a:custGeom>
              <a:avLst/>
              <a:gdLst/>
              <a:ahLst/>
              <a:cxnLst/>
              <a:rect l="l" t="t" r="r" b="b"/>
              <a:pathLst>
                <a:path w="459709" h="459709">
                  <a:moveTo>
                    <a:pt x="0" y="0"/>
                  </a:moveTo>
                  <a:lnTo>
                    <a:pt x="459709" y="0"/>
                  </a:lnTo>
                  <a:lnTo>
                    <a:pt x="459709" y="459709"/>
                  </a:lnTo>
                  <a:lnTo>
                    <a:pt x="0" y="459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877414" y="0"/>
              <a:ext cx="734373" cy="734373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E1E1E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1016541" y="146824"/>
              <a:ext cx="451073" cy="435849"/>
            </a:xfrm>
            <a:custGeom>
              <a:avLst/>
              <a:gdLst/>
              <a:ahLst/>
              <a:cxnLst/>
              <a:rect l="l" t="t" r="r" b="b"/>
              <a:pathLst>
                <a:path w="451073" h="435849">
                  <a:moveTo>
                    <a:pt x="0" y="0"/>
                  </a:moveTo>
                  <a:lnTo>
                    <a:pt x="451073" y="0"/>
                  </a:lnTo>
                  <a:lnTo>
                    <a:pt x="451073" y="435849"/>
                  </a:lnTo>
                  <a:lnTo>
                    <a:pt x="0" y="435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>
              <a:off x="0" y="0"/>
              <a:ext cx="734373" cy="734373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E1E1E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164629" y="151700"/>
              <a:ext cx="405115" cy="430974"/>
            </a:xfrm>
            <a:custGeom>
              <a:avLst/>
              <a:gdLst/>
              <a:ahLst/>
              <a:cxnLst/>
              <a:rect l="l" t="t" r="r" b="b"/>
              <a:pathLst>
                <a:path w="405115" h="430974">
                  <a:moveTo>
                    <a:pt x="0" y="0"/>
                  </a:moveTo>
                  <a:lnTo>
                    <a:pt x="405115" y="0"/>
                  </a:lnTo>
                  <a:lnTo>
                    <a:pt x="405115" y="430973"/>
                  </a:lnTo>
                  <a:lnTo>
                    <a:pt x="0" y="430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6781800" y="3840413"/>
            <a:ext cx="7849973" cy="4397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00"/>
              </a:lnSpc>
            </a:pPr>
            <a:r>
              <a:rPr lang="zh-CN" altLang="en-US" sz="9600" b="1" dirty="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</a:rPr>
              <a:t>研究内容与研究方法</a:t>
            </a:r>
            <a:endParaRPr lang="zh-CN" altLang="en-US" sz="9600" b="1" dirty="0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</a:endParaRPr>
          </a:p>
          <a:p>
            <a:pPr algn="l">
              <a:lnSpc>
                <a:spcPts val="11700"/>
              </a:lnSpc>
            </a:pPr>
            <a:endParaRPr lang="en-US" sz="8865" b="1" dirty="0">
              <a:solidFill>
                <a:srgbClr val="1E1E1E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838166" y="4145035"/>
            <a:ext cx="2333100" cy="2478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5"/>
              </a:lnSpc>
            </a:pPr>
            <a:r>
              <a:rPr lang="en-US" sz="14405" b="1">
                <a:solidFill>
                  <a:srgbClr val="1E1E1E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02</a:t>
            </a:r>
            <a:endParaRPr lang="en-US" sz="14405" b="1">
              <a:solidFill>
                <a:srgbClr val="1E1E1E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2"/>
          <p:cNvGrpSpPr/>
          <p:nvPr/>
        </p:nvGrpSpPr>
        <p:grpSpPr>
          <a:xfrm>
            <a:off x="10" y="0"/>
            <a:ext cx="18287990" cy="10287000"/>
            <a:chOff x="3162" y="0"/>
            <a:chExt cx="1865363" cy="1049267"/>
          </a:xfrm>
        </p:grpSpPr>
        <p:sp>
          <p:nvSpPr>
            <p:cNvPr id="43" name="Freeform 3"/>
            <p:cNvSpPr/>
            <p:nvPr/>
          </p:nvSpPr>
          <p:spPr>
            <a:xfrm>
              <a:off x="3162" y="0"/>
              <a:ext cx="1865363" cy="1049267"/>
            </a:xfrm>
            <a:custGeom>
              <a:avLst/>
              <a:gdLst/>
              <a:ahLst/>
              <a:cxnLst/>
              <a:rect l="l" t="t" r="r" b="b"/>
              <a:pathLst>
                <a:path w="1865363" h="1049267">
                  <a:moveTo>
                    <a:pt x="0" y="0"/>
                  </a:moveTo>
                  <a:lnTo>
                    <a:pt x="1865363" y="0"/>
                  </a:lnTo>
                  <a:lnTo>
                    <a:pt x="1865363" y="1049267"/>
                  </a:lnTo>
                  <a:lnTo>
                    <a:pt x="0" y="1049267"/>
                  </a:lnTo>
                  <a:close/>
                </a:path>
              </a:pathLst>
            </a:custGeom>
            <a:blipFill>
              <a:blip r:embed="rId1">
                <a:alphaModFix amt="31999"/>
              </a:blip>
              <a:stretch>
                <a:fillRect t="-8185" b="-818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014140" y="1282700"/>
            <a:ext cx="6259721" cy="78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5"/>
              </a:lnSpc>
            </a:pPr>
            <a:r>
              <a:rPr lang="zh-CN" altLang="en-US" sz="5095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研究重难点及</a:t>
            </a:r>
            <a:r>
              <a:rPr lang="zh-CN" altLang="en-US" sz="5095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功能</a:t>
            </a:r>
            <a:endParaRPr lang="zh-CN" altLang="en-US" sz="5095" b="1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3624444" y="694802"/>
            <a:ext cx="12004105" cy="0"/>
          </a:xfrm>
          <a:prstGeom prst="line">
            <a:avLst/>
          </a:prstGeom>
          <a:ln w="9525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2" name="组合 31"/>
          <p:cNvGrpSpPr/>
          <p:nvPr/>
        </p:nvGrpSpPr>
        <p:grpSpPr>
          <a:xfrm>
            <a:off x="387598" y="2494740"/>
            <a:ext cx="4152552" cy="5731742"/>
            <a:chOff x="1996284" y="3211386"/>
            <a:chExt cx="4152552" cy="5731742"/>
          </a:xfrm>
        </p:grpSpPr>
        <p:sp>
          <p:nvSpPr>
            <p:cNvPr id="10" name="TextBox 10"/>
            <p:cNvSpPr txBox="1"/>
            <p:nvPr/>
          </p:nvSpPr>
          <p:spPr>
            <a:xfrm>
              <a:off x="1996284" y="4006458"/>
              <a:ext cx="4152552" cy="493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1996284" y="3211386"/>
              <a:ext cx="4152552" cy="752966"/>
              <a:chOff x="0" y="0"/>
              <a:chExt cx="1093676" cy="19831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93676" cy="198312"/>
              </a:xfrm>
              <a:custGeom>
                <a:avLst/>
                <a:gdLst/>
                <a:ahLst/>
                <a:cxnLst/>
                <a:rect l="l" t="t" r="r" b="b"/>
                <a:pathLst>
                  <a:path w="1093676" h="198312">
                    <a:moveTo>
                      <a:pt x="0" y="0"/>
                    </a:moveTo>
                    <a:lnTo>
                      <a:pt x="1093676" y="0"/>
                    </a:lnTo>
                    <a:lnTo>
                      <a:pt x="1093676" y="198312"/>
                    </a:lnTo>
                    <a:lnTo>
                      <a:pt x="0" y="19831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E1E1E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093676" cy="2364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1125366" y="2597905"/>
            <a:ext cx="2558374" cy="445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研究重点</a:t>
            </a:r>
            <a:endParaRPr lang="zh-CN" altLang="en-US" sz="2800" b="1" dirty="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870618" y="2494740"/>
            <a:ext cx="4152552" cy="5731742"/>
            <a:chOff x="7067724" y="3211386"/>
            <a:chExt cx="4152552" cy="5731742"/>
          </a:xfrm>
        </p:grpSpPr>
        <p:sp>
          <p:nvSpPr>
            <p:cNvPr id="18" name="TextBox 18"/>
            <p:cNvSpPr txBox="1"/>
            <p:nvPr/>
          </p:nvSpPr>
          <p:spPr>
            <a:xfrm>
              <a:off x="7067724" y="4006458"/>
              <a:ext cx="4152552" cy="493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7067724" y="3211386"/>
              <a:ext cx="4152552" cy="752966"/>
              <a:chOff x="0" y="0"/>
              <a:chExt cx="1093676" cy="19831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093676" cy="198312"/>
              </a:xfrm>
              <a:custGeom>
                <a:avLst/>
                <a:gdLst/>
                <a:ahLst/>
                <a:cxnLst/>
                <a:rect l="l" t="t" r="r" b="b"/>
                <a:pathLst>
                  <a:path w="1093676" h="198312">
                    <a:moveTo>
                      <a:pt x="0" y="0"/>
                    </a:moveTo>
                    <a:lnTo>
                      <a:pt x="1093676" y="0"/>
                    </a:lnTo>
                    <a:lnTo>
                      <a:pt x="1093676" y="198312"/>
                    </a:lnTo>
                    <a:lnTo>
                      <a:pt x="0" y="19831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E1E1E"/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093676" cy="2364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5667707" y="2569092"/>
            <a:ext cx="2558374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 b="1" dirty="0">
                <a:latin typeface="Microsoft YaHei UI" panose="020B0503020204020204" charset="-122"/>
                <a:ea typeface="Microsoft YaHei UI" panose="020B0503020204020204" charset="-122"/>
                <a:sym typeface="思源黑体 2 Bold" panose="020B0800000000000000" charset="-122"/>
              </a:rPr>
              <a:t>研究难点</a:t>
            </a:r>
            <a:endParaRPr lang="en-US" sz="2800" b="1" dirty="0">
              <a:latin typeface="Microsoft YaHei UI" panose="020B0503020204020204" charset="-122"/>
              <a:ea typeface="Microsoft YaHei UI" panose="020B0503020204020204" charset="-122"/>
              <a:sym typeface="思源黑体 2 Bold" panose="020B0800000000000000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9296400" y="2476500"/>
            <a:ext cx="4152552" cy="6763562"/>
            <a:chOff x="7067724" y="3211386"/>
            <a:chExt cx="4152552" cy="6763562"/>
          </a:xfrm>
        </p:grpSpPr>
        <p:sp>
          <p:nvSpPr>
            <p:cNvPr id="49" name="Freeform 17"/>
            <p:cNvSpPr/>
            <p:nvPr/>
          </p:nvSpPr>
          <p:spPr>
            <a:xfrm>
              <a:off x="7067724" y="4151119"/>
              <a:ext cx="4152552" cy="5823829"/>
            </a:xfrm>
            <a:custGeom>
              <a:avLst/>
              <a:gdLst/>
              <a:ahLst/>
              <a:cxnLst/>
              <a:rect l="l" t="t" r="r" b="b"/>
              <a:pathLst>
                <a:path w="1093676" h="1262093">
                  <a:moveTo>
                    <a:pt x="0" y="0"/>
                  </a:moveTo>
                  <a:lnTo>
                    <a:pt x="1093676" y="0"/>
                  </a:lnTo>
                  <a:lnTo>
                    <a:pt x="1093676" y="1262093"/>
                  </a:lnTo>
                  <a:lnTo>
                    <a:pt x="0" y="1262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  <p:txBody>
            <a:bodyPr/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1.</a:t>
              </a:r>
              <a:r>
                <a:rPr lang="zh-CN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Microsoft YaHei UI" panose="020B0503020204020204" charset="-122"/>
                  <a:ea typeface="Microsoft YaHei UI" panose="020B0503020204020204" charset="-122"/>
                </a:rPr>
                <a:t>用户注册与登录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：支持用户通过邮箱或手机号完成注册与登录，提供便捷的登录方式，确保用户身份验证的安全性。
2.</a:t>
              </a:r>
              <a:r>
                <a:rPr lang="zh-CN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Microsoft YaHei UI" panose="020B0503020204020204" charset="-122"/>
                  <a:ea typeface="Microsoft YaHei UI" panose="020B0503020204020204" charset="-122"/>
                </a:rPr>
                <a:t>船舶与航线查询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：用户可查看船舶基本信息与航线详情，包括出发地、目的地、时效及当前状态。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  <a:p>
              <a:r>
                <a:rPr lang="zh-CN" altLang="en-US" sz="2000" dirty="0">
                  <a:solidFill>
                    <a:srgbClr val="FF0000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航线由管理员修改
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3.</a:t>
              </a:r>
              <a:r>
                <a:rPr lang="zh-CN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Microsoft YaHei UI" panose="020B0503020204020204" charset="-122"/>
                  <a:ea typeface="Microsoft YaHei UI" panose="020B0503020204020204" charset="-122"/>
                </a:rPr>
                <a:t>订单预订与管理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：支持订单的批量创建与管理，用户可查询订单状态并对订单信息进行修改。
4.</a:t>
              </a:r>
              <a:r>
                <a:rPr lang="zh-CN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Microsoft YaHei UI" panose="020B0503020204020204" charset="-122"/>
                  <a:ea typeface="Microsoft YaHei UI" panose="020B0503020204020204" charset="-122"/>
                </a:rPr>
                <a:t>个人信息管理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：用户可更新个人信息（如联系方式）。
5.</a:t>
              </a:r>
              <a:r>
                <a:rPr lang="zh-CN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Microsoft YaHei UI" panose="020B0503020204020204" charset="-122"/>
                  <a:ea typeface="Microsoft YaHei UI" panose="020B0503020204020204" charset="-122"/>
                </a:rPr>
                <a:t>实时消息通知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：系统推送通知信息，如航线延误或订单变更提醒，确保用户实时掌握动态。
6.</a:t>
              </a:r>
              <a:r>
                <a:rPr lang="zh-CN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Microsoft YaHei UI" panose="020B0503020204020204" charset="-122"/>
                  <a:ea typeface="Microsoft YaHei UI" panose="020B0503020204020204" charset="-122"/>
                </a:rPr>
                <a:t>费用与发票管理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：用户可查询订单相关费用，支持生成并下载发票。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  <a:p>
              <a:endParaRPr lang="zh-CN" altLang="en-US" dirty="0"/>
            </a:p>
          </p:txBody>
        </p:sp>
        <p:grpSp>
          <p:nvGrpSpPr>
            <p:cNvPr id="46" name="Group 20"/>
            <p:cNvGrpSpPr/>
            <p:nvPr/>
          </p:nvGrpSpPr>
          <p:grpSpPr>
            <a:xfrm>
              <a:off x="7067724" y="3211386"/>
              <a:ext cx="4152552" cy="752966"/>
              <a:chOff x="0" y="0"/>
              <a:chExt cx="1093676" cy="198312"/>
            </a:xfrm>
          </p:grpSpPr>
          <p:sp>
            <p:nvSpPr>
              <p:cNvPr id="47" name="Freeform 21"/>
              <p:cNvSpPr/>
              <p:nvPr/>
            </p:nvSpPr>
            <p:spPr>
              <a:xfrm>
                <a:off x="0" y="0"/>
                <a:ext cx="1093676" cy="198312"/>
              </a:xfrm>
              <a:custGeom>
                <a:avLst/>
                <a:gdLst/>
                <a:ahLst/>
                <a:cxnLst/>
                <a:rect l="l" t="t" r="r" b="b"/>
                <a:pathLst>
                  <a:path w="1093676" h="198312">
                    <a:moveTo>
                      <a:pt x="0" y="0"/>
                    </a:moveTo>
                    <a:lnTo>
                      <a:pt x="1093676" y="0"/>
                    </a:lnTo>
                    <a:lnTo>
                      <a:pt x="1093676" y="198312"/>
                    </a:lnTo>
                    <a:lnTo>
                      <a:pt x="0" y="19831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E1E1E"/>
                </a:solidFill>
                <a:prstDash val="solid"/>
                <a:miter/>
              </a:ln>
            </p:spPr>
          </p:sp>
          <p:sp>
            <p:nvSpPr>
              <p:cNvPr id="48" name="TextBox 22"/>
              <p:cNvSpPr txBox="1"/>
              <p:nvPr/>
            </p:nvSpPr>
            <p:spPr>
              <a:xfrm>
                <a:off x="0" y="-38100"/>
                <a:ext cx="1093676" cy="2364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id="51" name="TextBox 23"/>
          <p:cNvSpPr txBox="1"/>
          <p:nvPr/>
        </p:nvSpPr>
        <p:spPr>
          <a:xfrm>
            <a:off x="10093489" y="2616144"/>
            <a:ext cx="2558374" cy="445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前台</a:t>
            </a:r>
            <a:endParaRPr lang="zh-CN" altLang="en-US" sz="2800" b="1" dirty="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57" name="Freeform 17"/>
          <p:cNvSpPr/>
          <p:nvPr/>
        </p:nvSpPr>
        <p:spPr>
          <a:xfrm>
            <a:off x="13735050" y="3416300"/>
            <a:ext cx="4231640" cy="5842000"/>
          </a:xfrm>
          <a:custGeom>
            <a:avLst/>
            <a:gdLst/>
            <a:ahLst/>
            <a:cxnLst/>
            <a:rect l="l" t="t" r="r" b="b"/>
            <a:pathLst>
              <a:path w="1093676" h="1262093">
                <a:moveTo>
                  <a:pt x="0" y="0"/>
                </a:moveTo>
                <a:lnTo>
                  <a:pt x="1093676" y="0"/>
                </a:lnTo>
                <a:lnTo>
                  <a:pt x="1093676" y="1262093"/>
                </a:lnTo>
                <a:lnTo>
                  <a:pt x="0" y="126209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1E1E1E"/>
            </a:solidFill>
            <a:prstDash val="solid"/>
            <a:miter/>
          </a:ln>
        </p:spPr>
        <p:txBody>
          <a:bodyPr/>
          <a:lstStyle/>
          <a:p>
            <a:r>
              <a:rPr lang="zh-CN" altLang="en-US" sz="2000" dirty="0">
                <a:latin typeface="Microsoft YaHei UI" panose="020B0503020204020204" charset="-122"/>
                <a:ea typeface="Microsoft YaHei UI" panose="020B0503020204020204" charset="-122"/>
              </a:rPr>
              <a:t>1.</a:t>
            </a:r>
            <a:r>
              <a:rPr lang="zh-CN" altLang="en-US" sz="2000" dirty="0">
                <a:highlight>
                  <a:srgbClr val="FFFF00"/>
                </a:highlight>
                <a:latin typeface="Microsoft YaHei UI" panose="020B0503020204020204" charset="-122"/>
                <a:ea typeface="Microsoft YaHei UI" panose="020B0503020204020204" charset="-122"/>
              </a:rPr>
              <a:t>管理员登录与权限管理</a:t>
            </a:r>
            <a:r>
              <a:rPr lang="zh-CN" altLang="en-US" sz="2000" dirty="0">
                <a:latin typeface="Microsoft YaHei UI" panose="020B0503020204020204" charset="-122"/>
                <a:ea typeface="Microsoft YaHei UI" panose="020B0503020204020204" charset="-122"/>
              </a:rPr>
              <a:t>：实现管理员通过账号和密码登录，并根据权限级别控制各功能模块的访问权限。
2.</a:t>
            </a:r>
            <a:r>
              <a:rPr lang="zh-CN" altLang="en-US" sz="2000" dirty="0">
                <a:highlight>
                  <a:srgbClr val="FFFF00"/>
                </a:highlight>
                <a:latin typeface="Microsoft YaHei UI" panose="020B0503020204020204" charset="-122"/>
                <a:ea typeface="Microsoft YaHei UI" panose="020B0503020204020204" charset="-122"/>
              </a:rPr>
              <a:t>船舶信息管理</a:t>
            </a:r>
            <a:r>
              <a:rPr lang="en-GB" altLang="zh-CN" sz="2000" dirty="0">
                <a:latin typeface="Microsoft YaHei UI" panose="020B0503020204020204" charset="-122"/>
                <a:ea typeface="Microsoft YaHei UI" panose="020B0503020204020204" charset="-122"/>
              </a:rPr>
              <a:t>:</a:t>
            </a:r>
            <a:r>
              <a:rPr lang="zh-CN" altLang="en-US" sz="2000" dirty="0">
                <a:latin typeface="Microsoft YaHei UI" panose="020B0503020204020204" charset="-122"/>
                <a:ea typeface="Microsoft YaHei UI" panose="020B0503020204020204" charset="-122"/>
              </a:rPr>
              <a:t>提供船舶信息的增删改查功能，及基础信息的维护。
3.</a:t>
            </a:r>
            <a:r>
              <a:rPr lang="zh-CN" altLang="en-US" sz="2000" dirty="0">
                <a:highlight>
                  <a:srgbClr val="FFFF00"/>
                </a:highlight>
                <a:latin typeface="Microsoft YaHei UI" panose="020B0503020204020204" charset="-122"/>
                <a:ea typeface="Microsoft YaHei UI" panose="020B0503020204020204" charset="-122"/>
              </a:rPr>
              <a:t>航线信息管理</a:t>
            </a:r>
            <a:r>
              <a:rPr lang="zh-CN" altLang="en-US" sz="2000" dirty="0">
                <a:latin typeface="Microsoft YaHei UI" panose="020B0503020204020204" charset="-122"/>
                <a:ea typeface="Microsoft YaHei UI" panose="020B0503020204020204" charset="-122"/>
              </a:rPr>
              <a:t>：实现航线的创建、编辑和发布功能，支持实时更新航线数据，为用户提供高效查询。
4.</a:t>
            </a:r>
            <a:r>
              <a:rPr lang="zh-CN" altLang="en-US" sz="2000" dirty="0">
                <a:highlight>
                  <a:srgbClr val="FFFF00"/>
                </a:highlight>
                <a:latin typeface="Microsoft YaHei UI" panose="020B0503020204020204" charset="-122"/>
                <a:ea typeface="Microsoft YaHei UI" panose="020B0503020204020204" charset="-122"/>
              </a:rPr>
              <a:t>航运线路预订管理</a:t>
            </a:r>
            <a:r>
              <a:rPr lang="zh-CN" altLang="en-US" sz="2000" dirty="0">
                <a:latin typeface="Microsoft YaHei UI" panose="020B0503020204020204" charset="-122"/>
                <a:ea typeface="Microsoft YaHei UI" panose="020B0503020204020204" charset="-122"/>
              </a:rPr>
              <a:t>：支持订单的录入、审批与管理，实现航运线路的数字化预订和分配。
5.</a:t>
            </a:r>
            <a:r>
              <a:rPr lang="zh-CN" altLang="en-US" sz="2000" dirty="0">
                <a:highlight>
                  <a:srgbClr val="FFFF00"/>
                </a:highlight>
                <a:latin typeface="Microsoft YaHei UI" panose="020B0503020204020204" charset="-122"/>
                <a:ea typeface="Microsoft YaHei UI" panose="020B0503020204020204" charset="-122"/>
              </a:rPr>
              <a:t>客户信息管理</a:t>
            </a:r>
            <a:r>
              <a:rPr lang="zh-CN" altLang="en-US" sz="2000" dirty="0">
                <a:latin typeface="Microsoft YaHei UI" panose="020B0503020204020204" charset="-122"/>
                <a:ea typeface="Microsoft YaHei UI" panose="020B0503020204020204" charset="-122"/>
              </a:rPr>
              <a:t>：对客户的信息进行管理，包括注册、维护</a:t>
            </a:r>
            <a:r>
              <a:rPr lang="en-US" altLang="zh-CN" sz="2000" dirty="0">
                <a:latin typeface="Microsoft YaHei UI" panose="020B0503020204020204" charset="-122"/>
                <a:ea typeface="Microsoft YaHei UI" panose="020B0503020204020204" charset="-122"/>
              </a:rPr>
              <a:t>.</a:t>
            </a:r>
            <a:r>
              <a:rPr lang="zh-CN" altLang="en-US" sz="2000" dirty="0">
                <a:latin typeface="Microsoft YaHei UI" panose="020B0503020204020204" charset="-122"/>
                <a:ea typeface="Microsoft YaHei UI" panose="020B0503020204020204" charset="-122"/>
              </a:rPr>
              <a:t>
6.</a:t>
            </a:r>
            <a:r>
              <a:rPr lang="zh-CN" altLang="en-US" sz="2000" dirty="0">
                <a:highlight>
                  <a:srgbClr val="FFFF00"/>
                </a:highlight>
                <a:latin typeface="Microsoft YaHei UI" panose="020B0503020204020204" charset="-122"/>
                <a:ea typeface="Microsoft YaHei UI" panose="020B0503020204020204" charset="-122"/>
              </a:rPr>
              <a:t>数据报表与统计</a:t>
            </a:r>
            <a:r>
              <a:rPr lang="zh-CN" altLang="en-US" sz="2000" dirty="0">
                <a:latin typeface="Microsoft YaHei UI" panose="020B0503020204020204" charset="-122"/>
                <a:ea typeface="Microsoft YaHei UI" panose="020B0503020204020204" charset="-122"/>
              </a:rPr>
              <a:t>：提供各模块的统计数据与报表导出功能，支持按时间段生成订单量、航运线路使用率等关键信息。
7.</a:t>
            </a:r>
            <a:r>
              <a:rPr lang="zh-CN" altLang="en-US" sz="2000" dirty="0">
                <a:highlight>
                  <a:srgbClr val="FFFF00"/>
                </a:highlight>
                <a:latin typeface="Microsoft YaHei UI" panose="020B0503020204020204" charset="-122"/>
                <a:ea typeface="Microsoft YaHei UI" panose="020B0503020204020204" charset="-122"/>
              </a:rPr>
              <a:t>通知与消息发布</a:t>
            </a:r>
            <a:r>
              <a:rPr lang="zh-CN" altLang="en-US" sz="2000" dirty="0">
                <a:latin typeface="Microsoft YaHei UI" panose="020B0503020204020204" charset="-122"/>
                <a:ea typeface="Microsoft YaHei UI" panose="020B0503020204020204" charset="-122"/>
              </a:rPr>
              <a:t>：系统支持自动化生成通知并推送。</a:t>
            </a:r>
            <a:endParaRPr lang="zh-CN" altLang="en-US" sz="2000" dirty="0">
              <a:latin typeface="Microsoft YaHei UI" panose="020B0503020204020204" charset="-122"/>
              <a:ea typeface="Microsoft YaHei UI" panose="020B0503020204020204" charset="-122"/>
            </a:endParaRPr>
          </a:p>
          <a:p>
            <a:endParaRPr lang="zh-CN" altLang="en-US" sz="1600" dirty="0"/>
          </a:p>
        </p:txBody>
      </p:sp>
      <p:grpSp>
        <p:nvGrpSpPr>
          <p:cNvPr id="54" name="Group 20"/>
          <p:cNvGrpSpPr/>
          <p:nvPr/>
        </p:nvGrpSpPr>
        <p:grpSpPr>
          <a:xfrm>
            <a:off x="13735109" y="2476500"/>
            <a:ext cx="4152552" cy="752966"/>
            <a:chOff x="0" y="0"/>
            <a:chExt cx="1093676" cy="198312"/>
          </a:xfrm>
        </p:grpSpPr>
        <p:sp>
          <p:nvSpPr>
            <p:cNvPr id="55" name="Freeform 21"/>
            <p:cNvSpPr/>
            <p:nvPr/>
          </p:nvSpPr>
          <p:spPr>
            <a:xfrm>
              <a:off x="0" y="0"/>
              <a:ext cx="1093676" cy="198312"/>
            </a:xfrm>
            <a:custGeom>
              <a:avLst/>
              <a:gdLst/>
              <a:ahLst/>
              <a:cxnLst/>
              <a:rect l="l" t="t" r="r" b="b"/>
              <a:pathLst>
                <a:path w="1093676" h="198312">
                  <a:moveTo>
                    <a:pt x="0" y="0"/>
                  </a:moveTo>
                  <a:lnTo>
                    <a:pt x="1093676" y="0"/>
                  </a:lnTo>
                  <a:lnTo>
                    <a:pt x="1093676" y="198312"/>
                  </a:lnTo>
                  <a:lnTo>
                    <a:pt x="0" y="1983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56" name="TextBox 22"/>
            <p:cNvSpPr txBox="1"/>
            <p:nvPr/>
          </p:nvSpPr>
          <p:spPr>
            <a:xfrm>
              <a:off x="0" y="-38100"/>
              <a:ext cx="1093676" cy="236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60" name="Freeform 9"/>
          <p:cNvSpPr/>
          <p:nvPr/>
        </p:nvSpPr>
        <p:spPr>
          <a:xfrm>
            <a:off x="402683" y="3434473"/>
            <a:ext cx="4137467" cy="5823828"/>
          </a:xfrm>
          <a:custGeom>
            <a:avLst/>
            <a:gdLst/>
            <a:ahLst/>
            <a:cxnLst/>
            <a:rect l="l" t="t" r="r" b="b"/>
            <a:pathLst>
              <a:path w="1093676" h="1262093">
                <a:moveTo>
                  <a:pt x="0" y="0"/>
                </a:moveTo>
                <a:lnTo>
                  <a:pt x="1093676" y="0"/>
                </a:lnTo>
                <a:lnTo>
                  <a:pt x="1093676" y="1262093"/>
                </a:lnTo>
                <a:lnTo>
                  <a:pt x="0" y="126209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1E1E1E"/>
            </a:solidFill>
            <a:prstDash val="solid"/>
            <a:miter/>
          </a:ln>
        </p:spPr>
        <p:txBody>
          <a:bodyPr/>
          <a:lstStyle/>
          <a:p>
            <a:pPr indent="457200"/>
            <a:r>
              <a:rPr lang="en-US" altLang="zh-CN" sz="2400" dirty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  </a:t>
            </a:r>
            <a:r>
              <a:rPr lang="zh-CN" altLang="en-US" sz="2400" dirty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能够实现对船舶、航线等基本信息进行增删改查操作。例如，当船舶出现故障等原因对航运时间调整时，系统要能够及时准确地更新这些信息。
</a:t>
            </a:r>
            <a:r>
              <a:rPr lang="en-US" altLang="zh-CN" sz="2400" dirty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       </a:t>
            </a:r>
            <a:r>
              <a:rPr lang="zh-CN" altLang="en-US" sz="2400" dirty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订单的批量创建与管理功能，以及订单状态实时更新的推送机制。
</a:t>
            </a:r>
            <a:r>
              <a:rPr lang="en-US" altLang="zh-CN" sz="2400" dirty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       </a:t>
            </a:r>
            <a:r>
              <a:rPr lang="zh-CN" altLang="en-US" sz="2400" dirty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考虑表之间的关联关系。如订单表与用户表、船舶信息表之间存在多对一的关系，通过外键约束来维护这些关系，保证数据的完整性。</a:t>
            </a:r>
            <a:endParaRPr lang="zh-CN" altLang="en-US" sz="2400" dirty="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 indent="457200"/>
            <a:endParaRPr lang="zh-CN" altLang="en-US" sz="2400" dirty="0"/>
          </a:p>
        </p:txBody>
      </p:sp>
      <p:sp>
        <p:nvSpPr>
          <p:cNvPr id="61" name="Freeform 17"/>
          <p:cNvSpPr/>
          <p:nvPr/>
        </p:nvSpPr>
        <p:spPr>
          <a:xfrm>
            <a:off x="4870618" y="3434473"/>
            <a:ext cx="4137467" cy="5823828"/>
          </a:xfrm>
          <a:custGeom>
            <a:avLst/>
            <a:gdLst/>
            <a:ahLst/>
            <a:cxnLst/>
            <a:rect l="l" t="t" r="r" b="b"/>
            <a:pathLst>
              <a:path w="1093676" h="1262093">
                <a:moveTo>
                  <a:pt x="0" y="0"/>
                </a:moveTo>
                <a:lnTo>
                  <a:pt x="1093676" y="0"/>
                </a:lnTo>
                <a:lnTo>
                  <a:pt x="1093676" y="1262093"/>
                </a:lnTo>
                <a:lnTo>
                  <a:pt x="0" y="126209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1E1E1E"/>
            </a:solidFill>
            <a:prstDash val="solid"/>
            <a:miter/>
          </a:ln>
        </p:spPr>
        <p:txBody>
          <a:bodyPr/>
          <a:lstStyle/>
          <a:p>
            <a:pPr indent="457200"/>
            <a:r>
              <a:rPr lang="en-US" altLang="zh-CN" sz="2400" dirty="0">
                <a:latin typeface="Microsoft YaHei UI" panose="020B0503020204020204" charset="-122"/>
                <a:ea typeface="Microsoft YaHei UI" panose="020B0503020204020204" charset="-122"/>
              </a:rPr>
              <a:t>  </a:t>
            </a:r>
            <a:r>
              <a:rPr lang="zh-CN" altLang="en-US" sz="2400" dirty="0">
                <a:latin typeface="Microsoft YaHei UI" panose="020B0503020204020204" charset="-122"/>
                <a:ea typeface="Microsoft YaHei UI" panose="020B0503020204020204" charset="-122"/>
              </a:rPr>
              <a:t>需要使用队列机制或实时消息推送技术（如SignalR），确保通知的准确性和及时性。
</a:t>
            </a:r>
            <a:r>
              <a:rPr lang="en-US" altLang="zh-CN" sz="2400" dirty="0">
                <a:latin typeface="Microsoft YaHei UI" panose="020B0503020204020204" charset="-122"/>
                <a:ea typeface="Microsoft YaHei UI" panose="020B0503020204020204" charset="-122"/>
              </a:rPr>
              <a:t>       </a:t>
            </a:r>
            <a:r>
              <a:rPr lang="zh-CN" altLang="en-US" sz="2400" dirty="0">
                <a:latin typeface="Microsoft YaHei UI" panose="020B0503020204020204" charset="-122"/>
                <a:ea typeface="Microsoft YaHei UI" panose="020B0503020204020204" charset="-122"/>
              </a:rPr>
              <a:t>根据订单状态和航线费用动态计算费用信息，支持自动生成发票。
</a:t>
            </a:r>
            <a:r>
              <a:rPr lang="en-US" altLang="zh-CN" sz="2400" dirty="0">
                <a:latin typeface="Microsoft YaHei UI" panose="020B0503020204020204" charset="-122"/>
                <a:ea typeface="Microsoft YaHei UI" panose="020B0503020204020204" charset="-122"/>
              </a:rPr>
              <a:t>      </a:t>
            </a:r>
            <a:r>
              <a:rPr lang="zh-CN" altLang="en-US" sz="2400" dirty="0">
                <a:latin typeface="Microsoft YaHei UI" panose="020B0503020204020204" charset="-122"/>
                <a:ea typeface="Microsoft YaHei UI" panose="020B0503020204020204" charset="-122"/>
              </a:rPr>
              <a:t>数据量较大时，需优化查询性能，避免界面卡顿或查询延迟。
</a:t>
            </a:r>
            <a:r>
              <a:rPr lang="en-US" altLang="zh-CN" sz="2400" dirty="0">
                <a:latin typeface="Microsoft YaHei UI" panose="020B0503020204020204" charset="-122"/>
                <a:ea typeface="Microsoft YaHei UI" panose="020B0503020204020204" charset="-122"/>
              </a:rPr>
              <a:t>       </a:t>
            </a:r>
            <a:r>
              <a:rPr lang="zh-CN" altLang="en-US" sz="2400" dirty="0">
                <a:latin typeface="Microsoft YaHei UI" panose="020B0503020204020204" charset="-122"/>
                <a:ea typeface="Microsoft YaHei UI" panose="020B0503020204020204" charset="-122"/>
              </a:rPr>
              <a:t>处理复杂计费规则及多币种切换，同时确保计算准确性和效率。</a:t>
            </a:r>
            <a:endParaRPr lang="zh-CN" altLang="en-US" sz="2400" dirty="0">
              <a:latin typeface="Microsoft YaHei UI" panose="020B0503020204020204" charset="-122"/>
              <a:ea typeface="Microsoft YaHei UI" panose="020B0503020204020204" charset="-122"/>
            </a:endParaRPr>
          </a:p>
          <a:p>
            <a:endParaRPr lang="zh-CN" altLang="en-US" dirty="0"/>
          </a:p>
        </p:txBody>
      </p:sp>
      <p:sp>
        <p:nvSpPr>
          <p:cNvPr id="62" name="TextBox 23"/>
          <p:cNvSpPr txBox="1"/>
          <p:nvPr/>
        </p:nvSpPr>
        <p:spPr>
          <a:xfrm>
            <a:off x="14532198" y="2616144"/>
            <a:ext cx="2558374" cy="445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11000"/>
              </a:lnSpc>
            </a:pPr>
            <a:r>
              <a:rPr lang="zh-CN" altLang="en-US" sz="2800" b="1" dirty="0">
                <a:latin typeface="Microsoft YaHei UI" panose="020B0503020204020204" charset="-122"/>
                <a:ea typeface="Microsoft YaHei UI" panose="020B0503020204020204" charset="-122"/>
              </a:rPr>
              <a:t>后</a:t>
            </a:r>
            <a:r>
              <a:rPr lang="zh-CN" altLang="en-US" sz="2800" b="1" dirty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台</a:t>
            </a:r>
            <a:endParaRPr lang="zh-CN" altLang="en-US" sz="2800" b="1" dirty="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65364" cy="1049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5363" cy="1049267"/>
            </a:xfrm>
            <a:custGeom>
              <a:avLst/>
              <a:gdLst/>
              <a:ahLst/>
              <a:cxnLst/>
              <a:rect l="l" t="t" r="r" b="b"/>
              <a:pathLst>
                <a:path w="1865363" h="1049267">
                  <a:moveTo>
                    <a:pt x="0" y="0"/>
                  </a:moveTo>
                  <a:lnTo>
                    <a:pt x="1865363" y="0"/>
                  </a:lnTo>
                  <a:lnTo>
                    <a:pt x="1865363" y="1049267"/>
                  </a:lnTo>
                  <a:lnTo>
                    <a:pt x="0" y="1049267"/>
                  </a:lnTo>
                  <a:close/>
                </a:path>
              </a:pathLst>
            </a:custGeom>
            <a:blipFill>
              <a:blip r:embed="rId1">
                <a:alphaModFix amt="31999"/>
              </a:blip>
              <a:stretch>
                <a:fillRect t="-8185" b="-818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014140" y="1282700"/>
            <a:ext cx="6259721" cy="876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14000"/>
              </a:lnSpc>
            </a:pPr>
            <a:r>
              <a:rPr lang="zh-CN" altLang="en-US" sz="5400" b="1" dirty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研究方法</a:t>
            </a:r>
            <a:endParaRPr lang="zh-CN" altLang="en-US" sz="5400" b="1" dirty="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3624444" y="694802"/>
            <a:ext cx="12004105" cy="0"/>
          </a:xfrm>
          <a:prstGeom prst="line">
            <a:avLst/>
          </a:prstGeom>
          <a:ln w="9525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6" name="组合 35"/>
          <p:cNvGrpSpPr/>
          <p:nvPr/>
        </p:nvGrpSpPr>
        <p:grpSpPr>
          <a:xfrm>
            <a:off x="3200400" y="2552700"/>
            <a:ext cx="12097173" cy="6344645"/>
            <a:chOff x="960" y="2880"/>
            <a:chExt cx="14400" cy="6960"/>
          </a:xfrm>
        </p:grpSpPr>
        <p:pic>
          <p:nvPicPr>
            <p:cNvPr id="37" name="图片 36" descr="C:/Users/BSI/AppData/Roaming/Kingsoft/office6/wppai/generateppt/6a644e529603e300a2f38c048e515369.jpg6a644e529603e300a2f38c048e515369"/>
            <p:cNvPicPr preferRelativeResize="0"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rcRect l="15450" t="12" r="15450" b="-12"/>
            <a:stretch>
              <a:fillRect/>
            </a:stretch>
          </p:blipFill>
          <p:spPr>
            <a:xfrm>
              <a:off x="960" y="2880"/>
              <a:ext cx="4479" cy="4320"/>
            </a:xfrm>
            <a:custGeom>
              <a:avLst/>
              <a:gdLst>
                <a:gd name="connisteX0" fmla="*/ 0 w 2844798"/>
                <a:gd name="connsiteY0" fmla="*/ 203197 h 2743200"/>
                <a:gd name="connisteX1" fmla="*/ 203197 w 2844798"/>
                <a:gd name="connsiteY1" fmla="*/ 0 h 2743200"/>
                <a:gd name="connisteX2" fmla="*/ 2641601 w 2844798"/>
                <a:gd name="connsiteY2" fmla="*/ 0 h 2743200"/>
                <a:gd name="connisteX3" fmla="*/ 2844798 w 2844798"/>
                <a:gd name="connsiteY3" fmla="*/ 203197 h 2743200"/>
                <a:gd name="connisteX4" fmla="*/ 2844798 w 2844798"/>
                <a:gd name="connsiteY4" fmla="*/ 2743200 h 2743200"/>
                <a:gd name="connisteX5" fmla="*/ 0 w 2844798"/>
                <a:gd name="connsiteY5" fmla="*/ 2743200 h 2743200"/>
                <a:gd name="connisteX6" fmla="*/ 0 w 2844798"/>
                <a:gd name="connsiteY6" fmla="*/ 203197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2844799" h="27432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2641601" y="0"/>
                  </a:lnTo>
                  <a:cubicBezTo>
                    <a:pt x="2753825" y="0"/>
                    <a:pt x="2844799" y="90974"/>
                    <a:pt x="2844799" y="203198"/>
                  </a:cubicBezTo>
                  <a:lnTo>
                    <a:pt x="2844799" y="2743200"/>
                  </a:lnTo>
                  <a:lnTo>
                    <a:pt x="0" y="2743200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38" name="任意多边形 8"/>
            <p:cNvSpPr/>
            <p:nvPr>
              <p:custDataLst>
                <p:tags r:id="rId5"/>
              </p:custDataLst>
            </p:nvPr>
          </p:nvSpPr>
          <p:spPr>
            <a:xfrm>
              <a:off x="960" y="7200"/>
              <a:ext cx="4480" cy="2639"/>
            </a:xfrm>
            <a:custGeom>
              <a:avLst/>
              <a:gdLst>
                <a:gd name="connisteX0" fmla="*/ 0 w 2844798"/>
                <a:gd name="connsiteY0" fmla="*/ 0 h 1676396"/>
                <a:gd name="connisteX1" fmla="*/ 2844798 w 2844798"/>
                <a:gd name="connsiteY1" fmla="*/ 0 h 1676396"/>
                <a:gd name="connisteX2" fmla="*/ 2844798 w 2844798"/>
                <a:gd name="connsiteY2" fmla="*/ 1473198 h 1676396"/>
                <a:gd name="connisteX3" fmla="*/ 2641601 w 2844798"/>
                <a:gd name="connsiteY3" fmla="*/ 1676396 h 1676396"/>
                <a:gd name="connisteX4" fmla="*/ 203197 w 2844798"/>
                <a:gd name="connsiteY4" fmla="*/ 1676396 h 1676396"/>
                <a:gd name="connisteX5" fmla="*/ 0 w 2844798"/>
                <a:gd name="connsiteY5" fmla="*/ 1473198 h 1676396"/>
                <a:gd name="connisteX6" fmla="*/ 0 w 2844798"/>
                <a:gd name="connsiteY6" fmla="*/ 0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2844799" h="1676397">
                  <a:moveTo>
                    <a:pt x="0" y="0"/>
                  </a:moveTo>
                  <a:lnTo>
                    <a:pt x="2844799" y="0"/>
                  </a:lnTo>
                  <a:lnTo>
                    <a:pt x="2844799" y="1473199"/>
                  </a:lnTo>
                  <a:cubicBezTo>
                    <a:pt x="2844799" y="1585432"/>
                    <a:pt x="2753825" y="1676397"/>
                    <a:pt x="2641601" y="1676397"/>
                  </a:cubicBezTo>
                  <a:lnTo>
                    <a:pt x="203198" y="1676397"/>
                  </a:lnTo>
                  <a:cubicBezTo>
                    <a:pt x="90974" y="1676397"/>
                    <a:pt x="0" y="1585432"/>
                    <a:pt x="0" y="14731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11"/>
            <p:cNvSpPr/>
            <p:nvPr>
              <p:custDataLst>
                <p:tags r:id="rId6"/>
              </p:custDataLst>
            </p:nvPr>
          </p:nvSpPr>
          <p:spPr>
            <a:xfrm>
              <a:off x="5920" y="2880"/>
              <a:ext cx="4480" cy="2639"/>
            </a:xfrm>
            <a:custGeom>
              <a:avLst/>
              <a:gdLst>
                <a:gd name="connisteX0" fmla="*/ 0 w 2844798"/>
                <a:gd name="connsiteY0" fmla="*/ 203197 h 1676396"/>
                <a:gd name="connisteX1" fmla="*/ 203197 w 2844798"/>
                <a:gd name="connsiteY1" fmla="*/ 0 h 1676396"/>
                <a:gd name="connisteX2" fmla="*/ 2641601 w 2844798"/>
                <a:gd name="connsiteY2" fmla="*/ 0 h 1676396"/>
                <a:gd name="connisteX3" fmla="*/ 2844798 w 2844798"/>
                <a:gd name="connsiteY3" fmla="*/ 203197 h 1676396"/>
                <a:gd name="connisteX4" fmla="*/ 2844798 w 2844798"/>
                <a:gd name="connsiteY4" fmla="*/ 1676396 h 1676396"/>
                <a:gd name="connisteX5" fmla="*/ 0 w 2844798"/>
                <a:gd name="connsiteY5" fmla="*/ 1676396 h 1676396"/>
                <a:gd name="connisteX6" fmla="*/ 0 w 2844798"/>
                <a:gd name="connsiteY6" fmla="*/ 203197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2844799" h="16763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2641601" y="0"/>
                  </a:lnTo>
                  <a:cubicBezTo>
                    <a:pt x="2753825" y="0"/>
                    <a:pt x="2844799" y="90974"/>
                    <a:pt x="2844799" y="203198"/>
                  </a:cubicBezTo>
                  <a:lnTo>
                    <a:pt x="2844799" y="1676397"/>
                  </a:lnTo>
                  <a:lnTo>
                    <a:pt x="0" y="1676397"/>
                  </a:ln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>
              <p:custDataLst>
                <p:tags r:id="rId7"/>
              </p:custDataLst>
            </p:nvPr>
          </p:nvSpPr>
          <p:spPr>
            <a:xfrm>
              <a:off x="1440" y="7840"/>
              <a:ext cx="36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11000"/>
                </a:lnSpc>
              </a:pPr>
              <a:r>
                <a:rPr lang="zh-CN" altLang="en-US" sz="2400" dirty="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前端</a:t>
              </a:r>
              <a:endParaRPr lang="zh-CN" altLang="en-US" sz="2400" dirty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8"/>
              </p:custDataLst>
            </p:nvPr>
          </p:nvSpPr>
          <p:spPr>
            <a:xfrm>
              <a:off x="1440" y="8720"/>
              <a:ext cx="36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Vue.js</a:t>
              </a:r>
              <a:endParaRPr lang="zh-CN" altLang="en-US" sz="1600" dirty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42" name="图片 41" descr="C:/Users/BSI/AppData/Roaming/Kingsoft/office6/wppai/generateppt/6f77fd99fd942e11f0c9137c139d67e0.jpg6f77fd99fd942e11f0c9137c139d67e0"/>
            <p:cNvPicPr preferRelativeResize="0"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 l="15450" r="15450"/>
            <a:stretch>
              <a:fillRect/>
            </a:stretch>
          </p:blipFill>
          <p:spPr>
            <a:xfrm>
              <a:off x="5920" y="5520"/>
              <a:ext cx="4479" cy="4320"/>
            </a:xfrm>
            <a:custGeom>
              <a:avLst/>
              <a:gdLst>
                <a:gd name="connisteX0" fmla="*/ 0 w 2844798"/>
                <a:gd name="connsiteY0" fmla="*/ 0 h 2743200"/>
                <a:gd name="connisteX1" fmla="*/ 2844798 w 2844798"/>
                <a:gd name="connsiteY1" fmla="*/ 0 h 2743200"/>
                <a:gd name="connisteX2" fmla="*/ 2844798 w 2844798"/>
                <a:gd name="connsiteY2" fmla="*/ 2540002 h 2743200"/>
                <a:gd name="connisteX3" fmla="*/ 2641601 w 2844798"/>
                <a:gd name="connsiteY3" fmla="*/ 2743200 h 2743200"/>
                <a:gd name="connisteX4" fmla="*/ 203197 w 2844798"/>
                <a:gd name="connsiteY4" fmla="*/ 2743200 h 2743200"/>
                <a:gd name="connisteX5" fmla="*/ 0 w 2844798"/>
                <a:gd name="connsiteY5" fmla="*/ 2540002 h 2743200"/>
                <a:gd name="connisteX6" fmla="*/ 0 w 2844798"/>
                <a:gd name="connsiteY6" fmla="*/ 0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2844799" h="2743200">
                  <a:moveTo>
                    <a:pt x="0" y="0"/>
                  </a:moveTo>
                  <a:lnTo>
                    <a:pt x="2844799" y="0"/>
                  </a:lnTo>
                  <a:lnTo>
                    <a:pt x="2844799" y="2540002"/>
                  </a:lnTo>
                  <a:cubicBezTo>
                    <a:pt x="2844799" y="2652226"/>
                    <a:pt x="2753825" y="2743200"/>
                    <a:pt x="2641601" y="2743200"/>
                  </a:cubicBezTo>
                  <a:lnTo>
                    <a:pt x="203198" y="2743200"/>
                  </a:lnTo>
                  <a:cubicBezTo>
                    <a:pt x="90974" y="2743200"/>
                    <a:pt x="0" y="2652226"/>
                    <a:pt x="0" y="2540002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43" name="图片 42" descr="C:/Users/BSI/AppData/Roaming/Kingsoft/office6/wppai/generateppt/c59fc7d0ca4c7d6837e04c2caa2ecf8f.jpgc59fc7d0ca4c7d6837e04c2caa2ecf8f"/>
            <p:cNvPicPr preferRelativeResize="0"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 l="8913" r="11619"/>
            <a:stretch>
              <a:fillRect/>
            </a:stretch>
          </p:blipFill>
          <p:spPr>
            <a:xfrm>
              <a:off x="10880" y="2880"/>
              <a:ext cx="4479" cy="4320"/>
            </a:xfrm>
            <a:custGeom>
              <a:avLst/>
              <a:gdLst>
                <a:gd name="connisteX0" fmla="*/ 0 w 2844798"/>
                <a:gd name="connsiteY0" fmla="*/ 203197 h 2743200"/>
                <a:gd name="connisteX1" fmla="*/ 203197 w 2844798"/>
                <a:gd name="connsiteY1" fmla="*/ 0 h 2743200"/>
                <a:gd name="connisteX2" fmla="*/ 2641601 w 2844798"/>
                <a:gd name="connsiteY2" fmla="*/ 0 h 2743200"/>
                <a:gd name="connisteX3" fmla="*/ 2844798 w 2844798"/>
                <a:gd name="connsiteY3" fmla="*/ 203197 h 2743200"/>
                <a:gd name="connisteX4" fmla="*/ 2844798 w 2844798"/>
                <a:gd name="connsiteY4" fmla="*/ 2743200 h 2743200"/>
                <a:gd name="connisteX5" fmla="*/ 0 w 2844798"/>
                <a:gd name="connsiteY5" fmla="*/ 2743200 h 2743200"/>
                <a:gd name="connisteX6" fmla="*/ 0 w 2844798"/>
                <a:gd name="connsiteY6" fmla="*/ 203197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2844799" h="27432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2641601" y="0"/>
                  </a:lnTo>
                  <a:cubicBezTo>
                    <a:pt x="2753825" y="0"/>
                    <a:pt x="2844799" y="90974"/>
                    <a:pt x="2844799" y="203198"/>
                  </a:cubicBezTo>
                  <a:lnTo>
                    <a:pt x="2844799" y="2743200"/>
                  </a:lnTo>
                  <a:lnTo>
                    <a:pt x="0" y="2743200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44" name="任意多边形 20"/>
            <p:cNvSpPr/>
            <p:nvPr>
              <p:custDataLst>
                <p:tags r:id="rId13"/>
              </p:custDataLst>
            </p:nvPr>
          </p:nvSpPr>
          <p:spPr>
            <a:xfrm>
              <a:off x="10880" y="7200"/>
              <a:ext cx="4480" cy="2639"/>
            </a:xfrm>
            <a:custGeom>
              <a:avLst/>
              <a:gdLst>
                <a:gd name="connisteX0" fmla="*/ 0 w 2844798"/>
                <a:gd name="connsiteY0" fmla="*/ 0 h 1676396"/>
                <a:gd name="connisteX1" fmla="*/ 2844798 w 2844798"/>
                <a:gd name="connsiteY1" fmla="*/ 0 h 1676396"/>
                <a:gd name="connisteX2" fmla="*/ 2844798 w 2844798"/>
                <a:gd name="connsiteY2" fmla="*/ 1473198 h 1676396"/>
                <a:gd name="connisteX3" fmla="*/ 2641601 w 2844798"/>
                <a:gd name="connsiteY3" fmla="*/ 1676396 h 1676396"/>
                <a:gd name="connisteX4" fmla="*/ 203197 w 2844798"/>
                <a:gd name="connsiteY4" fmla="*/ 1676396 h 1676396"/>
                <a:gd name="connisteX5" fmla="*/ 0 w 2844798"/>
                <a:gd name="connsiteY5" fmla="*/ 1473198 h 1676396"/>
                <a:gd name="connisteX6" fmla="*/ 0 w 2844798"/>
                <a:gd name="connsiteY6" fmla="*/ 0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0" t="0" r="0" b="0"/>
              <a:pathLst>
                <a:path w="2844799" h="1676397">
                  <a:moveTo>
                    <a:pt x="0" y="0"/>
                  </a:moveTo>
                  <a:lnTo>
                    <a:pt x="2844799" y="0"/>
                  </a:lnTo>
                  <a:lnTo>
                    <a:pt x="2844799" y="1473199"/>
                  </a:lnTo>
                  <a:cubicBezTo>
                    <a:pt x="2844799" y="1585432"/>
                    <a:pt x="2753825" y="1676397"/>
                    <a:pt x="2641601" y="1676397"/>
                  </a:cubicBezTo>
                  <a:lnTo>
                    <a:pt x="203198" y="1676397"/>
                  </a:lnTo>
                  <a:cubicBezTo>
                    <a:pt x="90974" y="1676397"/>
                    <a:pt x="0" y="1585432"/>
                    <a:pt x="0" y="14731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>
              <p:custDataLst>
                <p:tags r:id="rId14"/>
              </p:custDataLst>
            </p:nvPr>
          </p:nvSpPr>
          <p:spPr>
            <a:xfrm>
              <a:off x="6400" y="3520"/>
              <a:ext cx="36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11000"/>
                </a:lnSpc>
              </a:pPr>
              <a:r>
                <a:rPr lang="zh-CN" altLang="en-US" sz="2400" dirty="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后端</a:t>
              </a:r>
              <a:endParaRPr lang="zh-CN" altLang="en-US" sz="2400" dirty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15"/>
              </p:custDataLst>
            </p:nvPr>
          </p:nvSpPr>
          <p:spPr>
            <a:xfrm>
              <a:off x="6400" y="4400"/>
              <a:ext cx="36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ASP.NET Core</a:t>
              </a:r>
              <a:endParaRPr lang="zh-CN" altLang="en-US" sz="1600" dirty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16"/>
              </p:custDataLst>
            </p:nvPr>
          </p:nvSpPr>
          <p:spPr>
            <a:xfrm>
              <a:off x="11360" y="7840"/>
              <a:ext cx="36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11000"/>
                </a:lnSpc>
              </a:pPr>
              <a:r>
                <a:rPr lang="zh-CN" altLang="en-US" sz="2400" dirty="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数据库</a:t>
              </a:r>
              <a:endParaRPr lang="zh-CN" altLang="en-US" sz="2400" dirty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7"/>
              </p:custDataLst>
            </p:nvPr>
          </p:nvSpPr>
          <p:spPr>
            <a:xfrm>
              <a:off x="11360" y="8720"/>
              <a:ext cx="36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MySQL</a:t>
              </a:r>
              <a:endParaRPr lang="zh-CN" altLang="en-US" sz="1600" dirty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33400" y="495300"/>
            <a:ext cx="6096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/>
              <a:t>前端：</a:t>
            </a:r>
            <a:r>
              <a:rPr lang="en-US" altLang="zh-CN" sz="4000" b="1"/>
              <a:t>vue.js</a:t>
            </a:r>
            <a:endParaRPr lang="en-US" altLang="zh-CN" sz="40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1257300"/>
            <a:ext cx="16339185" cy="87826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10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11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12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13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14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15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16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17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18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{&quot;ai_type&quot;:&quot;generate_ppt&quot;,&quot;id&quot;:&quot;VCG41N1130269912&quot;}*auto_galley_ai_*1737338839828_33.91_af14c461fe59-slide-8"/>
</p:tagLst>
</file>

<file path=ppt/tags/tag2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{&quot;ai_type&quot;:&quot;generate_ppt&quot;,&quot;id&quot;:&quot;VCG41N1225524384&quot;}*auto_galley_ai_*1737338839828_33.91_af14c461fe59-slide-8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{&quot;ai_type&quot;:&quot;generate_ppt&quot;,&quot;id&quot;:&quot;VCG41N806065222&quot;}*auto_galley_ai_*1737338839828_33.91_af14c461fe59-slide-8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3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4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5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6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7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8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9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2127</Words>
  <Application>WPS 演示</Application>
  <PresentationFormat>自定义</PresentationFormat>
  <Paragraphs>125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</vt:lpstr>
      <vt:lpstr>宋体</vt:lpstr>
      <vt:lpstr>Wingdings</vt:lpstr>
      <vt:lpstr>思源黑体 1</vt:lpstr>
      <vt:lpstr>思源黑体 2 Medium</vt:lpstr>
      <vt:lpstr>思源黑体 3 Bold</vt:lpstr>
      <vt:lpstr>Akzidenz-Grotesk</vt:lpstr>
      <vt:lpstr>思源黑体 2 Bold</vt:lpstr>
      <vt:lpstr>Akzidenz-Grotesk Medium</vt:lpstr>
      <vt:lpstr>黑体</vt:lpstr>
      <vt:lpstr>思源黑体 2</vt:lpstr>
      <vt:lpstr>Microsoft YaHei UI</vt:lpstr>
      <vt:lpstr>Akzidenz-Grotesk Bold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黑白灰极简主义工作汇报总结ppt演示文稿</dc:title>
  <dc:creator/>
  <cp:lastModifiedBy>啊？</cp:lastModifiedBy>
  <cp:revision>6</cp:revision>
  <dcterms:created xsi:type="dcterms:W3CDTF">2006-08-16T00:00:00Z</dcterms:created>
  <dcterms:modified xsi:type="dcterms:W3CDTF">2025-01-21T08:12:02Z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12D77AAD8AF44EB88EF333B01BCADC50_12</vt:lpwstr>
  </property>
  <property fmtid="{D5CDD505-2E9C-101B-9397-08002B2CF9AE}" pid="3" name="KSOProductBuildVer">
    <vt:lpwstr>2052-12.1.0.19770</vt:lpwstr>
  </property>
</Properties>
</file>